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Economica"/>
      <p:regular r:id="rId16"/>
      <p:bold r:id="rId17"/>
      <p:italic r:id="rId18"/>
      <p:boldItalic r:id="rId19"/>
    </p:embeddedFont>
    <p:embeddedFont>
      <p:font typeface="Roboto"/>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8" roundtripDataSignature="AMtx7mhLKOzWw0tM6qYvImOSGvaMwf3t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OpenSans-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8" Type="http://customschemas.google.com/relationships/presentationmetadata" Target="meta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Economica-bold.fntdata"/><Relationship Id="rId16" Type="http://schemas.openxmlformats.org/officeDocument/2006/relationships/font" Target="fonts/Economica-regular.fntdata"/><Relationship Id="rId19" Type="http://schemas.openxmlformats.org/officeDocument/2006/relationships/font" Target="fonts/Economica-boldItalic.fntdata"/><Relationship Id="rId18" Type="http://schemas.openxmlformats.org/officeDocument/2006/relationships/font" Target="fonts/Economica-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b441b240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b441b240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Material to produce fibers is cheap and tech does not require chemicals to enhance separation </a:t>
            </a:r>
            <a:endParaRPr/>
          </a:p>
          <a:p>
            <a:pPr indent="-298450" lvl="0" marL="457200" rtl="0" algn="l">
              <a:spcBef>
                <a:spcPts val="0"/>
              </a:spcBef>
              <a:spcAft>
                <a:spcPts val="0"/>
              </a:spcAft>
              <a:buSzPts val="1100"/>
              <a:buChar char="●"/>
            </a:pPr>
            <a:r>
              <a:rPr lang="en-US"/>
              <a:t>Overall, it is a more compact, affordable and efficient solution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Lithium is used for EVs, consumer electronics and energy storage devices (LiPo batteries) </a:t>
            </a:r>
            <a:endParaRPr/>
          </a:p>
          <a:p>
            <a:pPr indent="-298450" lvl="0" marL="457200" rtl="0" algn="l">
              <a:lnSpc>
                <a:spcPct val="100000"/>
              </a:lnSpc>
              <a:spcBef>
                <a:spcPts val="0"/>
              </a:spcBef>
              <a:spcAft>
                <a:spcPts val="0"/>
              </a:spcAft>
              <a:buSzPts val="1100"/>
              <a:buChar char="●"/>
            </a:pPr>
            <a:r>
              <a:rPr lang="en-US"/>
              <a:t>Due to both a limited supply and increasing demand for the metal, lithium is becoming an increasingly important resource</a:t>
            </a:r>
            <a:endParaRPr/>
          </a:p>
          <a:p>
            <a:pPr indent="-298450" lvl="0" marL="457200" rtl="0" algn="l">
              <a:lnSpc>
                <a:spcPct val="100000"/>
              </a:lnSpc>
              <a:spcBef>
                <a:spcPts val="0"/>
              </a:spcBef>
              <a:spcAft>
                <a:spcPts val="0"/>
              </a:spcAft>
              <a:buSzPts val="1100"/>
              <a:buChar char="●"/>
            </a:pPr>
            <a:r>
              <a:rPr lang="en-US"/>
              <a:t>Increasing gap between supply and demand for </a:t>
            </a:r>
            <a:r>
              <a:rPr lang="en-US"/>
              <a:t>lithium</a:t>
            </a:r>
            <a:r>
              <a:rPr lang="en-US"/>
              <a: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b441b240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6b441b240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Motivation: </a:t>
            </a:r>
            <a:endParaRPr/>
          </a:p>
          <a:p>
            <a:pPr indent="-298450" lvl="0" marL="457200" rtl="0" algn="l">
              <a:spcBef>
                <a:spcPts val="0"/>
              </a:spcBef>
              <a:spcAft>
                <a:spcPts val="0"/>
              </a:spcAft>
              <a:buSzPts val="1100"/>
              <a:buChar char="-"/>
            </a:pPr>
            <a:r>
              <a:rPr lang="en-US"/>
              <a:t>Almost all of Li mining occurs in Latin America, Australia and China with over half of Li production+extraction originating from continental brines. </a:t>
            </a:r>
            <a:endParaRPr/>
          </a:p>
          <a:p>
            <a:pPr indent="-298450" lvl="0" marL="457200" rtl="0" algn="l">
              <a:spcBef>
                <a:spcPts val="0"/>
              </a:spcBef>
              <a:spcAft>
                <a:spcPts val="0"/>
              </a:spcAft>
              <a:buSzPts val="1100"/>
              <a:buChar char="-"/>
            </a:pPr>
            <a:r>
              <a:rPr lang="en-US"/>
              <a:t>Image of one of the largest sites of Li extraction called Salar de Atacama in Chile. </a:t>
            </a:r>
            <a:endParaRPr/>
          </a:p>
          <a:p>
            <a:pPr indent="-298450" lvl="1" marL="914400" rtl="0" algn="l">
              <a:spcBef>
                <a:spcPts val="0"/>
              </a:spcBef>
              <a:spcAft>
                <a:spcPts val="0"/>
              </a:spcAft>
              <a:buSzPts val="1100"/>
              <a:buChar char="-"/>
            </a:pPr>
            <a:r>
              <a:rPr lang="en-US"/>
              <a:t>2019 this site produced ~20 of the global Li supply</a:t>
            </a:r>
            <a:endParaRPr/>
          </a:p>
          <a:p>
            <a:pPr indent="-298450" lvl="1" marL="914400" rtl="0" algn="l">
              <a:spcBef>
                <a:spcPts val="0"/>
              </a:spcBef>
              <a:spcAft>
                <a:spcPts val="0"/>
              </a:spcAft>
              <a:buSzPts val="1100"/>
              <a:buChar char="-"/>
            </a:pPr>
            <a:r>
              <a:rPr lang="en-US"/>
              <a:t>Expansive site containing many evaporation pools used to separate Li </a:t>
            </a:r>
            <a:endParaRPr/>
          </a:p>
          <a:p>
            <a:pPr indent="-298450" lvl="1" marL="914400" rtl="0" algn="l">
              <a:spcBef>
                <a:spcPts val="0"/>
              </a:spcBef>
              <a:spcAft>
                <a:spcPts val="0"/>
              </a:spcAft>
              <a:buSzPts val="1100"/>
              <a:buChar char="-"/>
            </a:pPr>
            <a:r>
              <a:rPr lang="en-US"/>
              <a:t>Processes take a long time (15-18 months)</a:t>
            </a:r>
            <a:endParaRPr/>
          </a:p>
          <a:p>
            <a:pPr indent="-298450" lvl="1" marL="914400" rtl="0" algn="l">
              <a:spcBef>
                <a:spcPts val="0"/>
              </a:spcBef>
              <a:spcAft>
                <a:spcPts val="0"/>
              </a:spcAft>
              <a:buSzPts val="1100"/>
              <a:buChar char="-"/>
            </a:pPr>
            <a:r>
              <a:rPr lang="en-US"/>
              <a:t>Harmful to the local groundwater supply and surrounding ecosystems </a:t>
            </a:r>
            <a:endParaRPr/>
          </a:p>
          <a:p>
            <a:pPr indent="-298450" lvl="1" marL="914400" rtl="0" algn="l">
              <a:spcBef>
                <a:spcPts val="0"/>
              </a:spcBef>
              <a:spcAft>
                <a:spcPts val="0"/>
              </a:spcAft>
              <a:buSzPts val="1100"/>
              <a:buChar char="-"/>
            </a:pPr>
            <a:r>
              <a:rPr lang="en-US"/>
              <a:t>Cannot be performed using brine sources with low lithium concentrations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b441b240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b441b240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Membrane-based Li extraction technologies attempt to address these concerns but while these approaches show promise in being able to tap into lower concentration Li brines such as seawater</a:t>
            </a:r>
            <a:endParaRPr/>
          </a:p>
          <a:p>
            <a:pPr indent="-298450" lvl="1" marL="914400" rtl="0" algn="l">
              <a:spcBef>
                <a:spcPts val="0"/>
              </a:spcBef>
              <a:spcAft>
                <a:spcPts val="0"/>
              </a:spcAft>
              <a:buSzPts val="1100"/>
              <a:buChar char="○"/>
            </a:pPr>
            <a:r>
              <a:rPr lang="en-US"/>
              <a:t>Current </a:t>
            </a:r>
            <a:r>
              <a:rPr lang="en-US"/>
              <a:t>development</a:t>
            </a:r>
            <a:r>
              <a:rPr lang="en-US"/>
              <a:t> is hindered due to being energy intensive, costly/inefficient and use many chemicals </a:t>
            </a:r>
            <a:endParaRPr/>
          </a:p>
          <a:p>
            <a:pPr indent="-298450" lvl="0" marL="457200" rtl="0" algn="l">
              <a:spcBef>
                <a:spcPts val="0"/>
              </a:spcBef>
              <a:spcAft>
                <a:spcPts val="0"/>
              </a:spcAft>
              <a:buSzPts val="1100"/>
              <a:buChar char="●"/>
            </a:pPr>
            <a:r>
              <a:rPr lang="en-US"/>
              <a:t>Left panel: An example of a technique called </a:t>
            </a:r>
            <a:r>
              <a:rPr lang="en-US"/>
              <a:t>electrodialysis → use an E-field to drive ion exchange using a selective membrane is both inefficient and energy intensive </a:t>
            </a:r>
            <a:endParaRPr/>
          </a:p>
          <a:p>
            <a:pPr indent="-298450" lvl="0" marL="457200" rtl="0" algn="l">
              <a:spcBef>
                <a:spcPts val="0"/>
              </a:spcBef>
              <a:spcAft>
                <a:spcPts val="0"/>
              </a:spcAft>
              <a:buSzPts val="1100"/>
              <a:buChar char="●"/>
            </a:pPr>
            <a:r>
              <a:rPr lang="en-US"/>
              <a:t>Right panel: </a:t>
            </a:r>
            <a:r>
              <a:rPr lang="en-US"/>
              <a:t> An example of solvent extraction → polymer membrane is engineered to have high Li selectivity through a multistage </a:t>
            </a:r>
            <a:r>
              <a:rPr lang="en-US"/>
              <a:t>process</a:t>
            </a:r>
            <a:r>
              <a:rPr lang="en-US"/>
              <a:t> involving numerous chemical reactions </a:t>
            </a:r>
            <a:endParaRPr/>
          </a:p>
          <a:p>
            <a:pPr indent="-298450" lvl="1" marL="914400" rtl="0" algn="l">
              <a:spcBef>
                <a:spcPts val="0"/>
              </a:spcBef>
              <a:spcAft>
                <a:spcPts val="0"/>
              </a:spcAft>
              <a:buSzPts val="1100"/>
              <a:buChar char="○"/>
            </a:pPr>
            <a:r>
              <a:rPr lang="en-US"/>
              <a:t>Energy intensive and uses many organic </a:t>
            </a:r>
            <a:r>
              <a:rPr lang="en-US"/>
              <a:t>solvents</a:t>
            </a:r>
            <a:r>
              <a:rPr lang="en-US"/>
              <a:t> when scaled up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b441b240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b441b240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Porous fibers twisted into strings are dipped in a saline solution </a:t>
            </a:r>
            <a:endParaRPr/>
          </a:p>
          <a:p>
            <a:pPr indent="-298450" lvl="0" marL="457200" rtl="0" algn="l">
              <a:spcBef>
                <a:spcPts val="0"/>
              </a:spcBef>
              <a:spcAft>
                <a:spcPts val="0"/>
              </a:spcAft>
              <a:buSzPts val="1100"/>
              <a:buChar char="●"/>
            </a:pPr>
            <a:r>
              <a:rPr lang="en-US"/>
              <a:t>Water from the saltwater brine travels up the porous strings via capillary action where the water quickly evaporates leaving behind the Li and Na ions that crystalize onto the rope. </a:t>
            </a:r>
            <a:endParaRPr/>
          </a:p>
          <a:p>
            <a:pPr indent="-298450" lvl="1" marL="914400" rtl="0" algn="l">
              <a:spcBef>
                <a:spcPts val="0"/>
              </a:spcBef>
              <a:spcAft>
                <a:spcPts val="0"/>
              </a:spcAft>
              <a:buSzPts val="1100"/>
              <a:buChar char="○"/>
            </a:pPr>
            <a:r>
              <a:rPr lang="en-US"/>
              <a:t>Similar to how trees suck up water from the ground </a:t>
            </a:r>
            <a:endParaRPr/>
          </a:p>
          <a:p>
            <a:pPr indent="-298450" lvl="0" marL="457200" rtl="0" algn="l">
              <a:spcBef>
                <a:spcPts val="0"/>
              </a:spcBef>
              <a:spcAft>
                <a:spcPts val="0"/>
              </a:spcAft>
              <a:buSzPts val="1100"/>
              <a:buChar char="●"/>
            </a:pPr>
            <a:r>
              <a:rPr lang="en-US"/>
              <a:t>Salts with higher concentrations and lower solubilities such as NaCl evaporate more quickly and crystallize lower on the string while salts with lower concentrations and higher solubilities such as LiCl crystallize higher up on the string. 	</a:t>
            </a:r>
            <a:endParaRPr/>
          </a:p>
          <a:p>
            <a:pPr indent="-298450" lvl="1" marL="914400" rtl="0" algn="l">
              <a:spcBef>
                <a:spcPts val="0"/>
              </a:spcBef>
              <a:spcAft>
                <a:spcPts val="0"/>
              </a:spcAft>
              <a:buSzPts val="1100"/>
              <a:buChar char="○"/>
            </a:pPr>
            <a:r>
              <a:rPr lang="en-US"/>
              <a:t>Provides spatial separation for recovery (Panel A, B, C) </a:t>
            </a:r>
            <a:endParaRPr/>
          </a:p>
          <a:p>
            <a:pPr indent="-298450" lvl="0" marL="457200" rtl="0" algn="l">
              <a:spcBef>
                <a:spcPts val="0"/>
              </a:spcBef>
              <a:spcAft>
                <a:spcPts val="0"/>
              </a:spcAft>
              <a:buSzPts val="1100"/>
              <a:buChar char="●"/>
            </a:pPr>
            <a:r>
              <a:rPr lang="en-US"/>
              <a:t>(Panel d,e) spatial separation was observed along radial direction → not important </a:t>
            </a:r>
            <a:endParaRPr/>
          </a:p>
          <a:p>
            <a:pPr indent="-298450" lvl="0" marL="457200" rtl="0" algn="l">
              <a:spcBef>
                <a:spcPts val="0"/>
              </a:spcBef>
              <a:spcAft>
                <a:spcPts val="0"/>
              </a:spcAft>
              <a:buSzPts val="1100"/>
              <a:buChar char="●"/>
            </a:pPr>
            <a:r>
              <a:rPr lang="en-US"/>
              <a:t>(Panel g) Measured ER of 100 crystallizers array and found they were ~27 larger than the evaporation ponds from Atacama de chile (SQM)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b441b240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6b441b240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NaCl crystals formed roughly ⅓</a:t>
            </a:r>
            <a:r>
              <a:rPr lang="en-US"/>
              <a:t> of the way up the string while salt layer became gradually thinner upwards. </a:t>
            </a:r>
            <a:endParaRPr/>
          </a:p>
          <a:p>
            <a:pPr indent="-298450" lvl="1" marL="914400" rtl="0" algn="l">
              <a:spcBef>
                <a:spcPts val="0"/>
              </a:spcBef>
              <a:spcAft>
                <a:spcPts val="0"/>
              </a:spcAft>
              <a:buSzPts val="1100"/>
              <a:buChar char="○"/>
            </a:pPr>
            <a:r>
              <a:rPr lang="en-US"/>
              <a:t>Density profiles taken using x-ray imaging show this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US"/>
              <a:t>Right panel: height of NaCl crystallization decreases along porous string as concentration of saline solution increases </a:t>
            </a:r>
            <a:endParaRPr/>
          </a:p>
          <a:p>
            <a:pPr indent="0" lvl="0" marL="0" rtl="0" algn="l">
              <a:spcBef>
                <a:spcPts val="0"/>
              </a:spcBef>
              <a:spcAft>
                <a:spcPts val="0"/>
              </a:spcAft>
              <a:buNone/>
            </a:pPr>
            <a:br>
              <a:rPr lang="en-US"/>
            </a:br>
            <a:endParaRPr/>
          </a:p>
          <a:p>
            <a:pPr indent="-298450" lvl="0" marL="457200" rtl="0" algn="l">
              <a:spcBef>
                <a:spcPts val="0"/>
              </a:spcBef>
              <a:spcAft>
                <a:spcPts val="0"/>
              </a:spcAft>
              <a:buSzPts val="1100"/>
              <a:buChar char="●"/>
            </a:pPr>
            <a:r>
              <a:rPr lang="en-US"/>
              <a:t>They tested various concentrations of NaCl solution from 10 to 100M and observed that the height of crystallization decreases with increasing concentration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used initial concentrations based on the brine composition at Salar de Atacama </a:t>
            </a:r>
            <a:endParaRPr/>
          </a:p>
        </p:txBody>
      </p:sp>
      <p:sp>
        <p:nvSpPr>
          <p:cNvPr id="115" name="Google Shape;115;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b441b240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b441b240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Our results and Chen and their colleagues are similar </a:t>
            </a:r>
            <a:endParaRPr/>
          </a:p>
          <a:p>
            <a:pPr indent="-298450" lvl="1" marL="914400" rtl="0" algn="l">
              <a:spcBef>
                <a:spcPts val="0"/>
              </a:spcBef>
              <a:spcAft>
                <a:spcPts val="0"/>
              </a:spcAft>
              <a:buSzPts val="1100"/>
              <a:buChar char="○"/>
            </a:pPr>
            <a:r>
              <a:rPr lang="en-US"/>
              <a:t>slight differences in shape and relative concentrations between Li and Na </a:t>
            </a:r>
            <a:endParaRPr/>
          </a:p>
          <a:p>
            <a:pPr indent="-298450" lvl="0" marL="457200" rtl="0" algn="l">
              <a:spcBef>
                <a:spcPts val="0"/>
              </a:spcBef>
              <a:spcAft>
                <a:spcPts val="0"/>
              </a:spcAft>
              <a:buSzPts val="1100"/>
              <a:buChar char="●"/>
            </a:pPr>
            <a:r>
              <a:rPr lang="en-US"/>
              <a:t>Concentration of Li is highest at the top of the string and increases over time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b441b240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b441b240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One aspect the model is lacking is the precipitation of Na and Li from the porous strings.</a:t>
            </a:r>
            <a:endParaRPr/>
          </a:p>
          <a:p>
            <a:pPr indent="-298450" lvl="1" marL="914400" rtl="0" algn="l">
              <a:spcBef>
                <a:spcPts val="0"/>
              </a:spcBef>
              <a:spcAft>
                <a:spcPts val="0"/>
              </a:spcAft>
              <a:buSzPts val="1100"/>
              <a:buChar char="○"/>
            </a:pPr>
            <a:r>
              <a:rPr lang="en-US"/>
              <a:t>Also evaporation is </a:t>
            </a:r>
            <a:r>
              <a:rPr lang="en-US"/>
              <a:t>occurring</a:t>
            </a:r>
            <a:r>
              <a:rPr lang="en-US"/>
              <a:t> throughout the length of the string not only at the top. </a:t>
            </a:r>
            <a:endParaRPr/>
          </a:p>
          <a:p>
            <a:pPr indent="-298450" lvl="0" marL="457200" rtl="0" algn="l">
              <a:spcBef>
                <a:spcPts val="0"/>
              </a:spcBef>
              <a:spcAft>
                <a:spcPts val="0"/>
              </a:spcAft>
              <a:buSzPts val="1100"/>
              <a:buChar char="●"/>
            </a:pPr>
            <a:r>
              <a:rPr lang="en-US"/>
              <a:t>Right shows the spatial variation of Li and Na across the rope</a:t>
            </a:r>
            <a:endParaRPr/>
          </a:p>
          <a:p>
            <a:pPr indent="-298450" lvl="1" marL="914400" rtl="0" algn="l">
              <a:spcBef>
                <a:spcPts val="0"/>
              </a:spcBef>
              <a:spcAft>
                <a:spcPts val="0"/>
              </a:spcAft>
              <a:buSzPts val="1100"/>
              <a:buChar char="○"/>
            </a:pPr>
            <a:r>
              <a:rPr lang="en-US"/>
              <a:t>Addition of a radial coordinate for the model to examine the concentration of these </a:t>
            </a:r>
            <a:r>
              <a:rPr lang="en-US"/>
              <a:t>species </a:t>
            </a:r>
            <a:r>
              <a:rPr lang="en-US"/>
              <a:t>across the thickness of the string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2">
    <p:bg>
      <p:bgPr>
        <a:solidFill>
          <a:srgbClr val="FFFFFF"/>
        </a:solidFill>
      </p:bgPr>
    </p:bg>
    <p:spTree>
      <p:nvGrpSpPr>
        <p:cNvPr id="9" name="Shape 9"/>
        <p:cNvGrpSpPr/>
        <p:nvPr/>
      </p:nvGrpSpPr>
      <p:grpSpPr>
        <a:xfrm>
          <a:off x="0" y="0"/>
          <a:ext cx="0" cy="0"/>
          <a:chOff x="0" y="0"/>
          <a:chExt cx="0" cy="0"/>
        </a:xfrm>
      </p:grpSpPr>
      <p:sp>
        <p:nvSpPr>
          <p:cNvPr id="10" name="Google Shape;10;p1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1"/>
          <p:cNvSpPr/>
          <p:nvPr/>
        </p:nvSpPr>
        <p:spPr>
          <a:xfrm>
            <a:off x="0" y="0"/>
            <a:ext cx="9144000" cy="3460200"/>
          </a:xfrm>
          <a:prstGeom prst="rect">
            <a:avLst/>
          </a:prstGeom>
          <a:solidFill>
            <a:srgbClr val="283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1"/>
          <p:cNvSpPr/>
          <p:nvPr/>
        </p:nvSpPr>
        <p:spPr>
          <a:xfrm rot="10800000">
            <a:off x="7697100" y="-25"/>
            <a:ext cx="962400" cy="3460200"/>
          </a:xfrm>
          <a:prstGeom prst="rect">
            <a:avLst/>
          </a:prstGeom>
          <a:solidFill>
            <a:srgbClr val="FFFFFF">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1"/>
          <p:cNvSpPr/>
          <p:nvPr/>
        </p:nvSpPr>
        <p:spPr>
          <a:xfrm rot="10800000">
            <a:off x="5750475" y="-25"/>
            <a:ext cx="1946700" cy="34602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1"/>
          <p:cNvSpPr/>
          <p:nvPr/>
        </p:nvSpPr>
        <p:spPr>
          <a:xfrm flipH="1" rot="10800000">
            <a:off x="8659500" y="-25"/>
            <a:ext cx="484500" cy="3460200"/>
          </a:xfrm>
          <a:prstGeom prst="rect">
            <a:avLst/>
          </a:prstGeom>
          <a:solidFill>
            <a:srgbClr val="FFFFFF">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1"/>
          <p:cNvSpPr txBox="1"/>
          <p:nvPr>
            <p:ph type="title"/>
          </p:nvPr>
        </p:nvSpPr>
        <p:spPr>
          <a:xfrm>
            <a:off x="324475" y="465975"/>
            <a:ext cx="5124300" cy="284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b="1" sz="3600">
                <a:solidFill>
                  <a:srgbClr val="FFFFFF"/>
                </a:solidFill>
              </a:defRPr>
            </a:lvl1pPr>
            <a:lvl2pPr lvl="1" algn="l">
              <a:lnSpc>
                <a:spcPct val="100000"/>
              </a:lnSpc>
              <a:spcBef>
                <a:spcPts val="0"/>
              </a:spcBef>
              <a:spcAft>
                <a:spcPts val="0"/>
              </a:spcAft>
              <a:buSzPts val="4200"/>
              <a:buNone/>
              <a:defRPr b="1" sz="3600">
                <a:solidFill>
                  <a:srgbClr val="FFFFFF"/>
                </a:solidFill>
              </a:defRPr>
            </a:lvl2pPr>
            <a:lvl3pPr lvl="2" algn="l">
              <a:lnSpc>
                <a:spcPct val="100000"/>
              </a:lnSpc>
              <a:spcBef>
                <a:spcPts val="0"/>
              </a:spcBef>
              <a:spcAft>
                <a:spcPts val="0"/>
              </a:spcAft>
              <a:buSzPts val="4200"/>
              <a:buNone/>
              <a:defRPr b="1" sz="3600">
                <a:solidFill>
                  <a:srgbClr val="FFFFFF"/>
                </a:solidFill>
              </a:defRPr>
            </a:lvl3pPr>
            <a:lvl4pPr lvl="3" algn="l">
              <a:lnSpc>
                <a:spcPct val="100000"/>
              </a:lnSpc>
              <a:spcBef>
                <a:spcPts val="0"/>
              </a:spcBef>
              <a:spcAft>
                <a:spcPts val="0"/>
              </a:spcAft>
              <a:buSzPts val="4200"/>
              <a:buNone/>
              <a:defRPr b="1" sz="3600">
                <a:solidFill>
                  <a:srgbClr val="FFFFFF"/>
                </a:solidFill>
              </a:defRPr>
            </a:lvl4pPr>
            <a:lvl5pPr lvl="4" algn="l">
              <a:lnSpc>
                <a:spcPct val="100000"/>
              </a:lnSpc>
              <a:spcBef>
                <a:spcPts val="0"/>
              </a:spcBef>
              <a:spcAft>
                <a:spcPts val="0"/>
              </a:spcAft>
              <a:buSzPts val="4200"/>
              <a:buNone/>
              <a:defRPr b="1" sz="3600">
                <a:solidFill>
                  <a:srgbClr val="FFFFFF"/>
                </a:solidFill>
              </a:defRPr>
            </a:lvl5pPr>
            <a:lvl6pPr lvl="5" algn="l">
              <a:lnSpc>
                <a:spcPct val="100000"/>
              </a:lnSpc>
              <a:spcBef>
                <a:spcPts val="0"/>
              </a:spcBef>
              <a:spcAft>
                <a:spcPts val="0"/>
              </a:spcAft>
              <a:buSzPts val="4200"/>
              <a:buNone/>
              <a:defRPr b="1" sz="3600">
                <a:solidFill>
                  <a:srgbClr val="FFFFFF"/>
                </a:solidFill>
              </a:defRPr>
            </a:lvl6pPr>
            <a:lvl7pPr lvl="6" algn="l">
              <a:lnSpc>
                <a:spcPct val="100000"/>
              </a:lnSpc>
              <a:spcBef>
                <a:spcPts val="0"/>
              </a:spcBef>
              <a:spcAft>
                <a:spcPts val="0"/>
              </a:spcAft>
              <a:buSzPts val="4200"/>
              <a:buNone/>
              <a:defRPr b="1" sz="3600">
                <a:solidFill>
                  <a:srgbClr val="FFFFFF"/>
                </a:solidFill>
              </a:defRPr>
            </a:lvl7pPr>
            <a:lvl8pPr lvl="7" algn="l">
              <a:lnSpc>
                <a:spcPct val="100000"/>
              </a:lnSpc>
              <a:spcBef>
                <a:spcPts val="0"/>
              </a:spcBef>
              <a:spcAft>
                <a:spcPts val="0"/>
              </a:spcAft>
              <a:buSzPts val="4200"/>
              <a:buNone/>
              <a:defRPr b="1" sz="3600">
                <a:solidFill>
                  <a:srgbClr val="FFFFFF"/>
                </a:solidFill>
              </a:defRPr>
            </a:lvl8pPr>
            <a:lvl9pPr lvl="8" algn="l">
              <a:lnSpc>
                <a:spcPct val="100000"/>
              </a:lnSpc>
              <a:spcBef>
                <a:spcPts val="0"/>
              </a:spcBef>
              <a:spcAft>
                <a:spcPts val="0"/>
              </a:spcAft>
              <a:buSzPts val="4200"/>
              <a:buNone/>
              <a:defRPr b="1" sz="3600">
                <a:solidFill>
                  <a:srgbClr val="FFFFFF"/>
                </a:solidFill>
              </a:defRPr>
            </a:lvl9pPr>
          </a:lstStyle>
          <a:p/>
        </p:txBody>
      </p:sp>
      <p:sp>
        <p:nvSpPr>
          <p:cNvPr id="16" name="Google Shape;16;p11"/>
          <p:cNvSpPr txBox="1"/>
          <p:nvPr>
            <p:ph idx="1" type="subTitle"/>
          </p:nvPr>
        </p:nvSpPr>
        <p:spPr>
          <a:xfrm>
            <a:off x="324475" y="3612602"/>
            <a:ext cx="5124300" cy="130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616161"/>
              </a:buClr>
              <a:buSzPts val="1800"/>
              <a:buNone/>
              <a:defRPr sz="1800">
                <a:solidFill>
                  <a:srgbClr val="616161"/>
                </a:solidFill>
              </a:defRPr>
            </a:lvl1pPr>
            <a:lvl2pPr lvl="1" algn="l">
              <a:lnSpc>
                <a:spcPct val="100000"/>
              </a:lnSpc>
              <a:spcBef>
                <a:spcPts val="0"/>
              </a:spcBef>
              <a:spcAft>
                <a:spcPts val="0"/>
              </a:spcAft>
              <a:buClr>
                <a:srgbClr val="616161"/>
              </a:buClr>
              <a:buSzPts val="1800"/>
              <a:buNone/>
              <a:defRPr sz="1800">
                <a:solidFill>
                  <a:srgbClr val="616161"/>
                </a:solidFill>
              </a:defRPr>
            </a:lvl2pPr>
            <a:lvl3pPr lvl="2" algn="l">
              <a:lnSpc>
                <a:spcPct val="100000"/>
              </a:lnSpc>
              <a:spcBef>
                <a:spcPts val="0"/>
              </a:spcBef>
              <a:spcAft>
                <a:spcPts val="0"/>
              </a:spcAft>
              <a:buClr>
                <a:srgbClr val="616161"/>
              </a:buClr>
              <a:buSzPts val="1800"/>
              <a:buNone/>
              <a:defRPr sz="1800">
                <a:solidFill>
                  <a:srgbClr val="616161"/>
                </a:solidFill>
              </a:defRPr>
            </a:lvl3pPr>
            <a:lvl4pPr lvl="3" algn="l">
              <a:lnSpc>
                <a:spcPct val="100000"/>
              </a:lnSpc>
              <a:spcBef>
                <a:spcPts val="0"/>
              </a:spcBef>
              <a:spcAft>
                <a:spcPts val="0"/>
              </a:spcAft>
              <a:buClr>
                <a:srgbClr val="616161"/>
              </a:buClr>
              <a:buSzPts val="1800"/>
              <a:buNone/>
              <a:defRPr sz="1800">
                <a:solidFill>
                  <a:srgbClr val="616161"/>
                </a:solidFill>
              </a:defRPr>
            </a:lvl4pPr>
            <a:lvl5pPr lvl="4" algn="l">
              <a:lnSpc>
                <a:spcPct val="100000"/>
              </a:lnSpc>
              <a:spcBef>
                <a:spcPts val="0"/>
              </a:spcBef>
              <a:spcAft>
                <a:spcPts val="0"/>
              </a:spcAft>
              <a:buClr>
                <a:srgbClr val="616161"/>
              </a:buClr>
              <a:buSzPts val="1800"/>
              <a:buNone/>
              <a:defRPr sz="1800">
                <a:solidFill>
                  <a:srgbClr val="616161"/>
                </a:solidFill>
              </a:defRPr>
            </a:lvl5pPr>
            <a:lvl6pPr lvl="5" algn="l">
              <a:lnSpc>
                <a:spcPct val="100000"/>
              </a:lnSpc>
              <a:spcBef>
                <a:spcPts val="0"/>
              </a:spcBef>
              <a:spcAft>
                <a:spcPts val="0"/>
              </a:spcAft>
              <a:buClr>
                <a:srgbClr val="616161"/>
              </a:buClr>
              <a:buSzPts val="1800"/>
              <a:buNone/>
              <a:defRPr sz="1800">
                <a:solidFill>
                  <a:srgbClr val="616161"/>
                </a:solidFill>
              </a:defRPr>
            </a:lvl6pPr>
            <a:lvl7pPr lvl="6" algn="l">
              <a:lnSpc>
                <a:spcPct val="100000"/>
              </a:lnSpc>
              <a:spcBef>
                <a:spcPts val="0"/>
              </a:spcBef>
              <a:spcAft>
                <a:spcPts val="0"/>
              </a:spcAft>
              <a:buClr>
                <a:srgbClr val="616161"/>
              </a:buClr>
              <a:buSzPts val="1800"/>
              <a:buNone/>
              <a:defRPr sz="1800">
                <a:solidFill>
                  <a:srgbClr val="616161"/>
                </a:solidFill>
              </a:defRPr>
            </a:lvl7pPr>
            <a:lvl8pPr lvl="7" algn="l">
              <a:lnSpc>
                <a:spcPct val="100000"/>
              </a:lnSpc>
              <a:spcBef>
                <a:spcPts val="0"/>
              </a:spcBef>
              <a:spcAft>
                <a:spcPts val="0"/>
              </a:spcAft>
              <a:buClr>
                <a:srgbClr val="616161"/>
              </a:buClr>
              <a:buSzPts val="1800"/>
              <a:buNone/>
              <a:defRPr sz="1800">
                <a:solidFill>
                  <a:srgbClr val="616161"/>
                </a:solidFill>
              </a:defRPr>
            </a:lvl8pPr>
            <a:lvl9pPr lvl="8" algn="l">
              <a:lnSpc>
                <a:spcPct val="100000"/>
              </a:lnSpc>
              <a:spcBef>
                <a:spcPts val="0"/>
              </a:spcBef>
              <a:spcAft>
                <a:spcPts val="0"/>
              </a:spcAft>
              <a:buClr>
                <a:srgbClr val="616161"/>
              </a:buClr>
              <a:buSzPts val="1800"/>
              <a:buNone/>
              <a:defRPr sz="1800">
                <a:solidFill>
                  <a:srgbClr val="616161"/>
                </a:solidFill>
              </a:defRPr>
            </a:lvl9pPr>
          </a:lstStyle>
          <a:p/>
        </p:txBody>
      </p:sp>
      <p:sp>
        <p:nvSpPr>
          <p:cNvPr id="17" name="Google Shape;1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61616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1" name="Google Shape;21;p1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 name="Google Shape;2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13"/>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5" name="Google Shape;25;p13"/>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6" name="Google Shape;26;p13"/>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7" name="Google Shape;27;p13"/>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28" name="Google Shape;2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 name="Google Shape;31;p14"/>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14"/>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1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6" name="Google Shape;3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 name="Google Shape;39;p16"/>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1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7"/>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8"/>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47" name="Google Shape;4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9"/>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1" name="Google Shape;51;p19"/>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2" name="Google Shape;5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1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hyperlink" Target="https://grist.org/international/chiles-national-lithium-strategy-raises-questions-about-the-environmental-and-social-costs-of-ev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 name="Shape 58"/>
        <p:cNvGrpSpPr/>
        <p:nvPr/>
      </p:nvGrpSpPr>
      <p:grpSpPr>
        <a:xfrm>
          <a:off x="0" y="0"/>
          <a:ext cx="0" cy="0"/>
          <a:chOff x="0" y="0"/>
          <a:chExt cx="0" cy="0"/>
        </a:xfrm>
      </p:grpSpPr>
      <p:sp>
        <p:nvSpPr>
          <p:cNvPr id="59" name="Google Shape;59;p1"/>
          <p:cNvSpPr txBox="1"/>
          <p:nvPr>
            <p:ph type="title"/>
          </p:nvPr>
        </p:nvSpPr>
        <p:spPr>
          <a:xfrm>
            <a:off x="324475" y="389775"/>
            <a:ext cx="5124300" cy="2841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US" sz="4400"/>
              <a:t>Novel Approach to Lithium Extraction on a String </a:t>
            </a:r>
            <a:endParaRPr/>
          </a:p>
        </p:txBody>
      </p:sp>
      <p:sp>
        <p:nvSpPr>
          <p:cNvPr id="60" name="Google Shape;60;p1"/>
          <p:cNvSpPr txBox="1"/>
          <p:nvPr>
            <p:ph idx="1" type="subTitle"/>
          </p:nvPr>
        </p:nvSpPr>
        <p:spPr>
          <a:xfrm>
            <a:off x="400675" y="3612600"/>
            <a:ext cx="7790700" cy="130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US">
                <a:solidFill>
                  <a:srgbClr val="222222"/>
                </a:solidFill>
              </a:rPr>
              <a:t>Avi Patel</a:t>
            </a:r>
            <a:endParaRPr>
              <a:solidFill>
                <a:srgbClr val="22222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6b441b240b_0_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Conclusion</a:t>
            </a:r>
            <a:endParaRPr/>
          </a:p>
        </p:txBody>
      </p:sp>
      <p:sp>
        <p:nvSpPr>
          <p:cNvPr id="165" name="Google Shape;165;g26b441b240b_0_5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Li separation from saltwater brine using porous fibers is a powerful technique using evaporation and capillary action</a:t>
            </a:r>
            <a:endParaRPr/>
          </a:p>
          <a:p>
            <a:pPr indent="-342900" lvl="0" marL="457200" rtl="0" algn="l">
              <a:spcBef>
                <a:spcPts val="0"/>
              </a:spcBef>
              <a:spcAft>
                <a:spcPts val="0"/>
              </a:spcAft>
              <a:buSzPts val="1800"/>
              <a:buChar char="●"/>
            </a:pPr>
            <a:r>
              <a:rPr lang="en-US"/>
              <a:t>More compact, affordable and efficient solution </a:t>
            </a:r>
            <a:endParaRPr/>
          </a:p>
          <a:p>
            <a:pPr indent="0" lvl="0" marL="0" rtl="0" algn="l">
              <a:spcBef>
                <a:spcPts val="0"/>
              </a:spcBef>
              <a:spcAft>
                <a:spcPts val="0"/>
              </a:spcAft>
              <a:buNone/>
            </a:pPr>
            <a:r>
              <a:t/>
            </a:r>
            <a:endParaRPr/>
          </a:p>
        </p:txBody>
      </p:sp>
      <p:sp>
        <p:nvSpPr>
          <p:cNvPr id="166" name="Google Shape;166;g26b441b240b_0_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r>
              <a:rPr lang="en-US"/>
              <a:t>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2355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US" sz="3200"/>
              <a:t>Why Lithium? </a:t>
            </a:r>
            <a:endParaRPr/>
          </a:p>
        </p:txBody>
      </p:sp>
      <p:sp>
        <p:nvSpPr>
          <p:cNvPr id="66" name="Google Shape;66;p2"/>
          <p:cNvSpPr txBox="1"/>
          <p:nvPr>
            <p:ph idx="1" type="body"/>
          </p:nvPr>
        </p:nvSpPr>
        <p:spPr>
          <a:xfrm>
            <a:off x="311699" y="1225225"/>
            <a:ext cx="7648479" cy="360235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Electric vehicles, consumer electronics and energy storage systems </a:t>
            </a:r>
            <a:endParaRPr/>
          </a:p>
          <a:p>
            <a:pPr indent="-342900" lvl="0" marL="457200" rtl="0" algn="l">
              <a:lnSpc>
                <a:spcPct val="115000"/>
              </a:lnSpc>
              <a:spcBef>
                <a:spcPts val="0"/>
              </a:spcBef>
              <a:spcAft>
                <a:spcPts val="0"/>
              </a:spcAft>
              <a:buSzPts val="1800"/>
              <a:buChar char="●"/>
            </a:pPr>
            <a:r>
              <a:rPr lang="en-US"/>
              <a:t>Limited Li supply cannot keep up with demand </a:t>
            </a:r>
            <a:endParaRPr/>
          </a:p>
        </p:txBody>
      </p:sp>
      <p:sp>
        <p:nvSpPr>
          <p:cNvPr id="67" name="Google Shape;6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r>
              <a:rPr lang="en-US">
                <a:solidFill>
                  <a:srgbClr val="898989"/>
                </a:solidFill>
              </a:rPr>
              <a:t>1</a:t>
            </a:r>
            <a:endParaRPr>
              <a:solidFill>
                <a:srgbClr val="898989"/>
              </a:solidFill>
            </a:endParaRPr>
          </a:p>
        </p:txBody>
      </p:sp>
      <p:pic>
        <p:nvPicPr>
          <p:cNvPr id="68" name="Google Shape;68;p2"/>
          <p:cNvPicPr preferRelativeResize="0"/>
          <p:nvPr/>
        </p:nvPicPr>
        <p:blipFill>
          <a:blip r:embed="rId3">
            <a:alphaModFix/>
          </a:blip>
          <a:stretch>
            <a:fillRect/>
          </a:stretch>
        </p:blipFill>
        <p:spPr>
          <a:xfrm>
            <a:off x="2054871" y="3043250"/>
            <a:ext cx="4568150" cy="1696175"/>
          </a:xfrm>
          <a:prstGeom prst="rect">
            <a:avLst/>
          </a:prstGeom>
          <a:noFill/>
          <a:ln>
            <a:noFill/>
          </a:ln>
        </p:spPr>
      </p:pic>
      <p:sp>
        <p:nvSpPr>
          <p:cNvPr id="69" name="Google Shape;69;p2"/>
          <p:cNvSpPr txBox="1"/>
          <p:nvPr/>
        </p:nvSpPr>
        <p:spPr>
          <a:xfrm>
            <a:off x="6568225" y="4663225"/>
            <a:ext cx="2831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
                <a:solidFill>
                  <a:schemeClr val="dk1"/>
                </a:solidFill>
                <a:latin typeface="Roboto"/>
                <a:ea typeface="Roboto"/>
                <a:cs typeface="Roboto"/>
                <a:sym typeface="Roboto"/>
              </a:rPr>
              <a:t>Xianhui Li, Yinghui Mo, Weihua Qing, Senlin Shao, Chuyang Y. Tang, Jianxin Li,</a:t>
            </a:r>
            <a:endParaRPr sz="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300">
                <a:solidFill>
                  <a:schemeClr val="dk1"/>
                </a:solidFill>
                <a:latin typeface="Roboto"/>
                <a:ea typeface="Roboto"/>
                <a:cs typeface="Roboto"/>
                <a:sym typeface="Roboto"/>
              </a:rPr>
              <a:t>Membrane-based technologies for lithium recovery from water lithium resources: A review,</a:t>
            </a:r>
            <a:endParaRPr sz="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300">
                <a:solidFill>
                  <a:schemeClr val="dk1"/>
                </a:solidFill>
                <a:latin typeface="Roboto"/>
                <a:ea typeface="Roboto"/>
                <a:cs typeface="Roboto"/>
                <a:sym typeface="Roboto"/>
              </a:rPr>
              <a:t>Journal of Membrane Science, Volume 591, 2019, 117317, ISSN 0376-7388,</a:t>
            </a:r>
            <a:endParaRPr sz="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300">
                <a:solidFill>
                  <a:schemeClr val="dk1"/>
                </a:solidFill>
                <a:latin typeface="Roboto"/>
                <a:ea typeface="Roboto"/>
                <a:cs typeface="Roboto"/>
                <a:sym typeface="Roboto"/>
              </a:rPr>
              <a:t>https://doi.org/10.1016/j.memsci.2019.117317.</a:t>
            </a:r>
            <a:endParaRPr sz="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300">
              <a:solidFill>
                <a:schemeClr val="dk1"/>
              </a:solidFill>
              <a:latin typeface="Roboto"/>
              <a:ea typeface="Roboto"/>
              <a:cs typeface="Roboto"/>
              <a:sym typeface="Roboto"/>
            </a:endParaRPr>
          </a:p>
          <a:p>
            <a:pPr indent="0" lvl="0" marL="0" rtl="0" algn="l">
              <a:spcBef>
                <a:spcPts val="0"/>
              </a:spcBef>
              <a:spcAft>
                <a:spcPts val="0"/>
              </a:spcAft>
              <a:buNone/>
            </a:pPr>
            <a:r>
              <a:t/>
            </a:r>
            <a:endParaRPr sz="5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26b441b240b_0_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Motivation </a:t>
            </a:r>
            <a:endParaRPr/>
          </a:p>
        </p:txBody>
      </p:sp>
      <p:sp>
        <p:nvSpPr>
          <p:cNvPr id="75" name="Google Shape;75;g26b441b240b_0_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Almost all lithium mining occurs in Latin America, Australia and China</a:t>
            </a:r>
            <a:endParaRPr/>
          </a:p>
          <a:p>
            <a:pPr indent="0" lvl="0" marL="0" rtl="0" algn="l">
              <a:spcBef>
                <a:spcPts val="0"/>
              </a:spcBef>
              <a:spcAft>
                <a:spcPts val="0"/>
              </a:spcAft>
              <a:buNone/>
            </a:pPr>
            <a:r>
              <a:t/>
            </a:r>
            <a:endParaRPr/>
          </a:p>
        </p:txBody>
      </p:sp>
      <p:sp>
        <p:nvSpPr>
          <p:cNvPr id="76" name="Google Shape;76;g26b441b240b_0_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r>
              <a:rPr lang="en-US"/>
              <a:t>2</a:t>
            </a:r>
            <a:endParaRPr/>
          </a:p>
        </p:txBody>
      </p:sp>
      <p:pic>
        <p:nvPicPr>
          <p:cNvPr id="77" name="Google Shape;77;g26b441b240b_0_17"/>
          <p:cNvPicPr preferRelativeResize="0"/>
          <p:nvPr/>
        </p:nvPicPr>
        <p:blipFill>
          <a:blip r:embed="rId3">
            <a:alphaModFix/>
          </a:blip>
          <a:stretch>
            <a:fillRect/>
          </a:stretch>
        </p:blipFill>
        <p:spPr>
          <a:xfrm>
            <a:off x="2114875" y="1720325"/>
            <a:ext cx="4483724" cy="2522099"/>
          </a:xfrm>
          <a:prstGeom prst="rect">
            <a:avLst/>
          </a:prstGeom>
          <a:noFill/>
          <a:ln>
            <a:noFill/>
          </a:ln>
        </p:spPr>
      </p:pic>
      <p:sp>
        <p:nvSpPr>
          <p:cNvPr id="78" name="Google Shape;78;g26b441b240b_0_17"/>
          <p:cNvSpPr txBox="1"/>
          <p:nvPr/>
        </p:nvSpPr>
        <p:spPr>
          <a:xfrm>
            <a:off x="4264675" y="4815525"/>
            <a:ext cx="37323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chemeClr val="dk1"/>
                </a:solidFill>
                <a:uFill>
                  <a:noFill/>
                </a:uFill>
                <a:hlinkClick r:id="rId4">
                  <a:extLst>
                    <a:ext uri="{A12FA001-AC4F-418D-AE19-62706E023703}">
                      <ahyp:hlinkClr val="tx"/>
                    </a:ext>
                  </a:extLst>
                </a:hlinkClick>
              </a:rPr>
              <a:t>Chile's national lithium strategy raises questions about the environmental and social costs of EVs | Grist</a:t>
            </a:r>
            <a:endParaRPr sz="600">
              <a:solidFill>
                <a:schemeClr val="dk1"/>
              </a:solidFill>
              <a:latin typeface="Open Sans"/>
              <a:ea typeface="Open Sans"/>
              <a:cs typeface="Open Sans"/>
              <a:sym typeface="Open Sans"/>
            </a:endParaRPr>
          </a:p>
        </p:txBody>
      </p:sp>
      <p:sp>
        <p:nvSpPr>
          <p:cNvPr id="79" name="Google Shape;79;g26b441b240b_0_17"/>
          <p:cNvSpPr txBox="1"/>
          <p:nvPr/>
        </p:nvSpPr>
        <p:spPr>
          <a:xfrm>
            <a:off x="2114875" y="4248075"/>
            <a:ext cx="58821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Open Sans"/>
                <a:ea typeface="Open Sans"/>
                <a:cs typeface="Open Sans"/>
                <a:sym typeface="Open Sans"/>
              </a:rPr>
              <a:t>Salar de Atacama Lithium Production Site </a:t>
            </a:r>
            <a:endParaRPr sz="12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6b441b240b_0_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Membrane-based Li Extraction Technologies</a:t>
            </a:r>
            <a:endParaRPr/>
          </a:p>
        </p:txBody>
      </p:sp>
      <p:sp>
        <p:nvSpPr>
          <p:cNvPr id="85" name="Google Shape;85;g26b441b240b_0_2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Costly, high energy and use more chemicals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6" name="Google Shape;86;g26b441b240b_0_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r>
              <a:rPr lang="en-US"/>
              <a:t>3</a:t>
            </a:r>
            <a:endParaRPr/>
          </a:p>
        </p:txBody>
      </p:sp>
      <p:sp>
        <p:nvSpPr>
          <p:cNvPr id="87" name="Google Shape;87;g26b441b240b_0_27"/>
          <p:cNvSpPr txBox="1"/>
          <p:nvPr/>
        </p:nvSpPr>
        <p:spPr>
          <a:xfrm>
            <a:off x="633863" y="4579225"/>
            <a:ext cx="30000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500">
                <a:solidFill>
                  <a:schemeClr val="dk1"/>
                </a:solidFill>
                <a:highlight>
                  <a:srgbClr val="FFFFFF"/>
                </a:highlight>
                <a:latin typeface="Roboto"/>
                <a:ea typeface="Roboto"/>
                <a:cs typeface="Roboto"/>
                <a:sym typeface="Roboto"/>
              </a:rPr>
              <a:t>Chenxiao Jiang, Yaoming Wang, Qiuyue Wang, Hongyan Feng, and Tongwen Xu</a:t>
            </a:r>
            <a:br>
              <a:rPr lang="en-US" sz="500">
                <a:solidFill>
                  <a:schemeClr val="dk1"/>
                </a:solidFill>
                <a:highlight>
                  <a:srgbClr val="FFFFFF"/>
                </a:highlight>
                <a:latin typeface="Roboto"/>
                <a:ea typeface="Roboto"/>
                <a:cs typeface="Roboto"/>
                <a:sym typeface="Roboto"/>
              </a:rPr>
            </a:br>
            <a:r>
              <a:rPr lang="en-US" sz="500">
                <a:solidFill>
                  <a:schemeClr val="dk1"/>
                </a:solidFill>
                <a:highlight>
                  <a:srgbClr val="FFFFFF"/>
                </a:highlight>
                <a:latin typeface="Roboto"/>
                <a:ea typeface="Roboto"/>
                <a:cs typeface="Roboto"/>
                <a:sym typeface="Roboto"/>
              </a:rPr>
              <a:t>Industrial &amp; Engineering Chemistry Research 2014 </a:t>
            </a:r>
            <a:r>
              <a:rPr i="1" lang="en-US" sz="500">
                <a:solidFill>
                  <a:schemeClr val="dk1"/>
                </a:solidFill>
                <a:highlight>
                  <a:srgbClr val="FFFFFF"/>
                </a:highlight>
                <a:latin typeface="Roboto"/>
                <a:ea typeface="Roboto"/>
                <a:cs typeface="Roboto"/>
                <a:sym typeface="Roboto"/>
              </a:rPr>
              <a:t>53</a:t>
            </a:r>
            <a:r>
              <a:rPr lang="en-US" sz="500">
                <a:solidFill>
                  <a:schemeClr val="dk1"/>
                </a:solidFill>
                <a:highlight>
                  <a:srgbClr val="FFFFFF"/>
                </a:highlight>
                <a:latin typeface="Roboto"/>
                <a:ea typeface="Roboto"/>
                <a:cs typeface="Roboto"/>
                <a:sym typeface="Roboto"/>
              </a:rPr>
              <a:t> (14), 6103-6112</a:t>
            </a:r>
            <a:br>
              <a:rPr lang="en-US" sz="500">
                <a:solidFill>
                  <a:schemeClr val="dk1"/>
                </a:solidFill>
                <a:highlight>
                  <a:srgbClr val="FFFFFF"/>
                </a:highlight>
                <a:latin typeface="Roboto"/>
                <a:ea typeface="Roboto"/>
                <a:cs typeface="Roboto"/>
                <a:sym typeface="Roboto"/>
              </a:rPr>
            </a:br>
            <a:r>
              <a:rPr lang="en-US" sz="500">
                <a:solidFill>
                  <a:schemeClr val="dk1"/>
                </a:solidFill>
                <a:highlight>
                  <a:srgbClr val="FFFFFF"/>
                </a:highlight>
                <a:latin typeface="Roboto"/>
                <a:ea typeface="Roboto"/>
                <a:cs typeface="Roboto"/>
                <a:sym typeface="Roboto"/>
              </a:rPr>
              <a:t>DOI: 10.1021/ie404334s</a:t>
            </a:r>
            <a:endParaRPr sz="500">
              <a:solidFill>
                <a:schemeClr val="dk1"/>
              </a:solidFill>
              <a:highlight>
                <a:srgbClr val="FFFFFF"/>
              </a:highlight>
              <a:latin typeface="Roboto"/>
              <a:ea typeface="Roboto"/>
              <a:cs typeface="Roboto"/>
              <a:sym typeface="Roboto"/>
            </a:endParaRPr>
          </a:p>
        </p:txBody>
      </p:sp>
      <p:pic>
        <p:nvPicPr>
          <p:cNvPr id="88" name="Google Shape;88;g26b441b240b_0_27"/>
          <p:cNvPicPr preferRelativeResize="0"/>
          <p:nvPr/>
        </p:nvPicPr>
        <p:blipFill>
          <a:blip r:embed="rId3">
            <a:alphaModFix/>
          </a:blip>
          <a:stretch>
            <a:fillRect/>
          </a:stretch>
        </p:blipFill>
        <p:spPr>
          <a:xfrm>
            <a:off x="557275" y="2274125"/>
            <a:ext cx="3233275" cy="1807649"/>
          </a:xfrm>
          <a:prstGeom prst="rect">
            <a:avLst/>
          </a:prstGeom>
          <a:noFill/>
          <a:ln>
            <a:noFill/>
          </a:ln>
        </p:spPr>
      </p:pic>
      <p:pic>
        <p:nvPicPr>
          <p:cNvPr id="89" name="Google Shape;89;g26b441b240b_0_27"/>
          <p:cNvPicPr preferRelativeResize="0"/>
          <p:nvPr/>
        </p:nvPicPr>
        <p:blipFill>
          <a:blip r:embed="rId4">
            <a:alphaModFix/>
          </a:blip>
          <a:stretch>
            <a:fillRect/>
          </a:stretch>
        </p:blipFill>
        <p:spPr>
          <a:xfrm>
            <a:off x="4612184" y="2386350"/>
            <a:ext cx="4220116" cy="1583200"/>
          </a:xfrm>
          <a:prstGeom prst="rect">
            <a:avLst/>
          </a:prstGeom>
          <a:noFill/>
          <a:ln>
            <a:noFill/>
          </a:ln>
        </p:spPr>
      </p:pic>
      <p:sp>
        <p:nvSpPr>
          <p:cNvPr id="90" name="Google Shape;90;g26b441b240b_0_27"/>
          <p:cNvSpPr txBox="1"/>
          <p:nvPr/>
        </p:nvSpPr>
        <p:spPr>
          <a:xfrm>
            <a:off x="4503750" y="457922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500">
                <a:solidFill>
                  <a:schemeClr val="dk1"/>
                </a:solidFill>
                <a:highlight>
                  <a:srgbClr val="FFFFFF"/>
                </a:highlight>
                <a:latin typeface="Roboto"/>
                <a:ea typeface="Roboto"/>
                <a:cs typeface="Roboto"/>
                <a:sym typeface="Roboto"/>
              </a:rPr>
              <a:t>J.Y. Cui, Y.F. Zhang, Y. Wang, J.Y. Ding, P.H. Yu, Y.S. Yan, C.X. Li, Z.P. Zhou, New J. Chem., 42 (2018), pp. 118-12</a:t>
            </a:r>
            <a:r>
              <a:rPr lang="en-US" sz="500">
                <a:solidFill>
                  <a:schemeClr val="dk1"/>
                </a:solidFill>
                <a:highlight>
                  <a:srgbClr val="FFFFFF"/>
                </a:highlight>
                <a:latin typeface="Roboto"/>
                <a:ea typeface="Roboto"/>
                <a:cs typeface="Roboto"/>
                <a:sym typeface="Roboto"/>
              </a:rPr>
              <a:t>8</a:t>
            </a:r>
            <a:endParaRPr sz="500">
              <a:solidFill>
                <a:schemeClr val="dk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None/>
            </a:pPr>
            <a:r>
              <a:rPr lang="en-US" sz="500">
                <a:solidFill>
                  <a:schemeClr val="dk1"/>
                </a:solidFill>
                <a:highlight>
                  <a:srgbClr val="FFFFFF"/>
                </a:highlight>
                <a:latin typeface="Roboto"/>
                <a:ea typeface="Roboto"/>
                <a:cs typeface="Roboto"/>
                <a:sym typeface="Roboto"/>
              </a:rPr>
              <a:t>DOI: 10.1039/C7NJ03152A</a:t>
            </a:r>
            <a:endParaRPr sz="500">
              <a:solidFill>
                <a:schemeClr val="dk1"/>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None/>
            </a:pPr>
            <a:r>
              <a:t/>
            </a:r>
            <a:endParaRPr sz="500">
              <a:solidFill>
                <a:schemeClr val="dk1"/>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6b441b240b_0_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How the Li extraction works? </a:t>
            </a:r>
            <a:endParaRPr/>
          </a:p>
        </p:txBody>
      </p:sp>
      <p:sp>
        <p:nvSpPr>
          <p:cNvPr id="96" name="Google Shape;96;g26b441b240b_0_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r>
              <a:rPr lang="en-US"/>
              <a:t>4</a:t>
            </a:r>
            <a:endParaRPr/>
          </a:p>
        </p:txBody>
      </p:sp>
      <p:pic>
        <p:nvPicPr>
          <p:cNvPr id="97" name="Google Shape;97;g26b441b240b_0_33"/>
          <p:cNvPicPr preferRelativeResize="0"/>
          <p:nvPr/>
        </p:nvPicPr>
        <p:blipFill>
          <a:blip r:embed="rId3">
            <a:alphaModFix/>
          </a:blip>
          <a:stretch>
            <a:fillRect/>
          </a:stretch>
        </p:blipFill>
        <p:spPr>
          <a:xfrm>
            <a:off x="4435151" y="1107025"/>
            <a:ext cx="3388863" cy="3438000"/>
          </a:xfrm>
          <a:prstGeom prst="rect">
            <a:avLst/>
          </a:prstGeom>
          <a:noFill/>
          <a:ln>
            <a:noFill/>
          </a:ln>
        </p:spPr>
      </p:pic>
      <p:sp>
        <p:nvSpPr>
          <p:cNvPr id="98" name="Google Shape;98;g26b441b240b_0_33"/>
          <p:cNvSpPr txBox="1"/>
          <p:nvPr/>
        </p:nvSpPr>
        <p:spPr>
          <a:xfrm>
            <a:off x="4359600" y="4533950"/>
            <a:ext cx="38226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Open Sans"/>
                <a:ea typeface="Open Sans"/>
                <a:cs typeface="Open Sans"/>
                <a:sym typeface="Open Sans"/>
              </a:rPr>
              <a:t>Crystallization process of Na and Li on porous strings </a:t>
            </a:r>
            <a:endParaRPr sz="1200">
              <a:solidFill>
                <a:schemeClr val="dk1"/>
              </a:solidFill>
              <a:latin typeface="Open Sans"/>
              <a:ea typeface="Open Sans"/>
              <a:cs typeface="Open Sans"/>
              <a:sym typeface="Open Sans"/>
            </a:endParaRPr>
          </a:p>
        </p:txBody>
      </p:sp>
      <p:sp>
        <p:nvSpPr>
          <p:cNvPr id="99" name="Google Shape;99;g26b441b240b_0_33"/>
          <p:cNvSpPr txBox="1"/>
          <p:nvPr/>
        </p:nvSpPr>
        <p:spPr>
          <a:xfrm>
            <a:off x="6082150" y="4789975"/>
            <a:ext cx="2270400" cy="45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300">
                <a:solidFill>
                  <a:srgbClr val="222222"/>
                </a:solidFill>
                <a:highlight>
                  <a:srgbClr val="FFFFFF"/>
                </a:highlight>
                <a:latin typeface="Roboto"/>
                <a:ea typeface="Roboto"/>
                <a:cs typeface="Roboto"/>
                <a:sym typeface="Roboto"/>
              </a:rPr>
              <a:t>Chen, X., Yang, M., Zheng, S. </a:t>
            </a:r>
            <a:r>
              <a:rPr i="1" lang="en-US" sz="300">
                <a:solidFill>
                  <a:srgbClr val="222222"/>
                </a:solidFill>
                <a:highlight>
                  <a:srgbClr val="FFFFFF"/>
                </a:highlight>
                <a:latin typeface="Roboto"/>
                <a:ea typeface="Roboto"/>
                <a:cs typeface="Roboto"/>
                <a:sym typeface="Roboto"/>
              </a:rPr>
              <a:t>et al.</a:t>
            </a:r>
            <a:r>
              <a:rPr lang="en-US" sz="300">
                <a:solidFill>
                  <a:srgbClr val="222222"/>
                </a:solidFill>
                <a:highlight>
                  <a:srgbClr val="FFFFFF"/>
                </a:highlight>
                <a:latin typeface="Roboto"/>
                <a:ea typeface="Roboto"/>
                <a:cs typeface="Roboto"/>
                <a:sym typeface="Roboto"/>
              </a:rPr>
              <a:t> Spatially separated crystallization for selective lithium extraction from saline water. </a:t>
            </a:r>
            <a:r>
              <a:rPr i="1" lang="en-US" sz="300">
                <a:solidFill>
                  <a:srgbClr val="222222"/>
                </a:solidFill>
                <a:highlight>
                  <a:srgbClr val="FFFFFF"/>
                </a:highlight>
                <a:latin typeface="Roboto"/>
                <a:ea typeface="Roboto"/>
                <a:cs typeface="Roboto"/>
                <a:sym typeface="Roboto"/>
              </a:rPr>
              <a:t>Nat Water</a:t>
            </a:r>
            <a:r>
              <a:rPr lang="en-US" sz="300">
                <a:solidFill>
                  <a:srgbClr val="222222"/>
                </a:solidFill>
                <a:highlight>
                  <a:srgbClr val="FFFFFF"/>
                </a:highlight>
                <a:latin typeface="Roboto"/>
                <a:ea typeface="Roboto"/>
                <a:cs typeface="Roboto"/>
                <a:sym typeface="Roboto"/>
              </a:rPr>
              <a:t> 1, 808–817 (2023). https://doi.org/10.1038/s44221-023-00131-3</a:t>
            </a:r>
            <a:endParaRPr sz="3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00" name="Google Shape;100;g26b441b240b_0_33"/>
          <p:cNvSpPr txBox="1"/>
          <p:nvPr>
            <p:ph idx="1" type="body"/>
          </p:nvPr>
        </p:nvSpPr>
        <p:spPr>
          <a:xfrm>
            <a:off x="311700" y="1225225"/>
            <a:ext cx="36942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Chen et al. 2023 developed an extraction process for Li using evaporation and capillary action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6b441b240b_0_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Experimental Results </a:t>
            </a:r>
            <a:endParaRPr/>
          </a:p>
        </p:txBody>
      </p:sp>
      <p:sp>
        <p:nvSpPr>
          <p:cNvPr id="106" name="Google Shape;106;g26b441b240b_0_4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6b441b240b_0_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r>
              <a:rPr lang="en-US"/>
              <a:t>5</a:t>
            </a:r>
            <a:endParaRPr/>
          </a:p>
        </p:txBody>
      </p:sp>
      <p:pic>
        <p:nvPicPr>
          <p:cNvPr id="108" name="Google Shape;108;g26b441b240b_0_40"/>
          <p:cNvPicPr preferRelativeResize="0"/>
          <p:nvPr/>
        </p:nvPicPr>
        <p:blipFill rotWithShape="1">
          <a:blip r:embed="rId3">
            <a:alphaModFix/>
          </a:blip>
          <a:srcRect b="3227" l="33075" r="33836" t="7859"/>
          <a:stretch/>
        </p:blipFill>
        <p:spPr>
          <a:xfrm>
            <a:off x="5406325" y="1050400"/>
            <a:ext cx="1209700" cy="3232800"/>
          </a:xfrm>
          <a:prstGeom prst="rect">
            <a:avLst/>
          </a:prstGeom>
          <a:noFill/>
          <a:ln>
            <a:noFill/>
          </a:ln>
        </p:spPr>
      </p:pic>
      <p:pic>
        <p:nvPicPr>
          <p:cNvPr id="109" name="Google Shape;109;g26b441b240b_0_40"/>
          <p:cNvPicPr preferRelativeResize="0"/>
          <p:nvPr/>
        </p:nvPicPr>
        <p:blipFill rotWithShape="1">
          <a:blip r:embed="rId4">
            <a:alphaModFix/>
          </a:blip>
          <a:srcRect b="53273" l="22124" r="0" t="0"/>
          <a:stretch/>
        </p:blipFill>
        <p:spPr>
          <a:xfrm>
            <a:off x="250875" y="1175975"/>
            <a:ext cx="3686536" cy="3022249"/>
          </a:xfrm>
          <a:prstGeom prst="rect">
            <a:avLst/>
          </a:prstGeom>
          <a:noFill/>
          <a:ln>
            <a:noFill/>
          </a:ln>
        </p:spPr>
      </p:pic>
      <p:sp>
        <p:nvSpPr>
          <p:cNvPr id="110" name="Google Shape;110;g26b441b240b_0_40"/>
          <p:cNvSpPr txBox="1"/>
          <p:nvPr/>
        </p:nvSpPr>
        <p:spPr>
          <a:xfrm>
            <a:off x="250875" y="4276225"/>
            <a:ext cx="2572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Open Sans"/>
                <a:ea typeface="Open Sans"/>
                <a:cs typeface="Open Sans"/>
                <a:sym typeface="Open Sans"/>
              </a:rPr>
              <a:t>Crystallization from brine before and after 60 hr </a:t>
            </a:r>
            <a:endParaRPr sz="1200">
              <a:solidFill>
                <a:schemeClr val="dk1"/>
              </a:solidFill>
              <a:latin typeface="Open Sans"/>
              <a:ea typeface="Open Sans"/>
              <a:cs typeface="Open Sans"/>
              <a:sym typeface="Open Sans"/>
            </a:endParaRPr>
          </a:p>
        </p:txBody>
      </p:sp>
      <p:sp>
        <p:nvSpPr>
          <p:cNvPr id="111" name="Google Shape;111;g26b441b240b_0_40"/>
          <p:cNvSpPr txBox="1"/>
          <p:nvPr/>
        </p:nvSpPr>
        <p:spPr>
          <a:xfrm>
            <a:off x="4985375" y="4276225"/>
            <a:ext cx="2572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Open Sans"/>
                <a:ea typeface="Open Sans"/>
                <a:cs typeface="Open Sans"/>
                <a:sym typeface="Open Sans"/>
              </a:rPr>
              <a:t>NaCl crystallization at various heights along porous string </a:t>
            </a:r>
            <a:endParaRPr sz="1200">
              <a:solidFill>
                <a:schemeClr val="dk1"/>
              </a:solidFill>
              <a:latin typeface="Open Sans"/>
              <a:ea typeface="Open Sans"/>
              <a:cs typeface="Open Sans"/>
              <a:sym typeface="Open Sans"/>
            </a:endParaRPr>
          </a:p>
        </p:txBody>
      </p:sp>
      <p:sp>
        <p:nvSpPr>
          <p:cNvPr id="112" name="Google Shape;112;g26b441b240b_0_40"/>
          <p:cNvSpPr txBox="1"/>
          <p:nvPr/>
        </p:nvSpPr>
        <p:spPr>
          <a:xfrm>
            <a:off x="5894800" y="4795150"/>
            <a:ext cx="3000000" cy="28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00">
                <a:solidFill>
                  <a:srgbClr val="222222"/>
                </a:solidFill>
                <a:highlight>
                  <a:srgbClr val="FFFFFF"/>
                </a:highlight>
                <a:latin typeface="Roboto"/>
                <a:ea typeface="Roboto"/>
                <a:cs typeface="Roboto"/>
                <a:sym typeface="Roboto"/>
              </a:rPr>
              <a:t>Chen, X., Yang, M., Zheng, S. </a:t>
            </a:r>
            <a:r>
              <a:rPr i="1" lang="en-US" sz="300">
                <a:solidFill>
                  <a:srgbClr val="222222"/>
                </a:solidFill>
                <a:highlight>
                  <a:srgbClr val="FFFFFF"/>
                </a:highlight>
                <a:latin typeface="Roboto"/>
                <a:ea typeface="Roboto"/>
                <a:cs typeface="Roboto"/>
                <a:sym typeface="Roboto"/>
              </a:rPr>
              <a:t>et al.</a:t>
            </a:r>
            <a:r>
              <a:rPr lang="en-US" sz="300">
                <a:solidFill>
                  <a:srgbClr val="222222"/>
                </a:solidFill>
                <a:highlight>
                  <a:srgbClr val="FFFFFF"/>
                </a:highlight>
                <a:latin typeface="Roboto"/>
                <a:ea typeface="Roboto"/>
                <a:cs typeface="Roboto"/>
                <a:sym typeface="Roboto"/>
              </a:rPr>
              <a:t> Spatially separated crystallization for selective lithium extraction from saline water. </a:t>
            </a:r>
            <a:r>
              <a:rPr i="1" lang="en-US" sz="300">
                <a:solidFill>
                  <a:srgbClr val="222222"/>
                </a:solidFill>
                <a:highlight>
                  <a:srgbClr val="FFFFFF"/>
                </a:highlight>
                <a:latin typeface="Roboto"/>
                <a:ea typeface="Roboto"/>
                <a:cs typeface="Roboto"/>
                <a:sym typeface="Roboto"/>
              </a:rPr>
              <a:t>Nat Water</a:t>
            </a:r>
            <a:r>
              <a:rPr lang="en-US" sz="300">
                <a:solidFill>
                  <a:srgbClr val="222222"/>
                </a:solidFill>
                <a:highlight>
                  <a:srgbClr val="FFFFFF"/>
                </a:highlight>
                <a:latin typeface="Roboto"/>
                <a:ea typeface="Roboto"/>
                <a:cs typeface="Roboto"/>
                <a:sym typeface="Roboto"/>
              </a:rPr>
              <a:t> 1, 808–817 (2023). https://doi.org/10.1038/s44221-023-00131-3</a:t>
            </a:r>
            <a:endParaRPr sz="3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en-US"/>
              <a:t>Model </a:t>
            </a:r>
            <a:endParaRPr/>
          </a:p>
        </p:txBody>
      </p:sp>
      <p:sp>
        <p:nvSpPr>
          <p:cNvPr id="118" name="Google Shape;118;p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1D Tracer Transport for Li and Na ions through the porous string </a:t>
            </a:r>
            <a:endParaRPr/>
          </a:p>
          <a:p>
            <a:pPr indent="0" lvl="0" marL="0" rtl="0" algn="l">
              <a:lnSpc>
                <a:spcPct val="115000"/>
              </a:lnSpc>
              <a:spcBef>
                <a:spcPts val="1600"/>
              </a:spcBef>
              <a:spcAft>
                <a:spcPts val="0"/>
              </a:spcAft>
              <a:buNone/>
            </a:pPr>
            <a:r>
              <a:t/>
            </a:r>
            <a:endParaRPr/>
          </a:p>
          <a:p>
            <a:pPr indent="0" lvl="0" marL="0" rtl="0" algn="l">
              <a:lnSpc>
                <a:spcPct val="115000"/>
              </a:lnSpc>
              <a:spcBef>
                <a:spcPts val="1600"/>
              </a:spcBef>
              <a:spcAft>
                <a:spcPts val="0"/>
              </a:spcAft>
              <a:buNone/>
            </a:pPr>
            <a:r>
              <a:t/>
            </a:r>
            <a:endParaRPr/>
          </a:p>
          <a:p>
            <a:pPr indent="0" lvl="0" marL="457200" rtl="0" algn="l">
              <a:lnSpc>
                <a:spcPct val="115000"/>
              </a:lnSpc>
              <a:spcBef>
                <a:spcPts val="1600"/>
              </a:spcBef>
              <a:spcAft>
                <a:spcPts val="0"/>
              </a:spcAft>
              <a:buNone/>
            </a:pPr>
            <a:r>
              <a:t/>
            </a:r>
            <a:endParaRPr/>
          </a:p>
          <a:p>
            <a:pPr indent="-342900" lvl="0" marL="457200" rtl="0" algn="l">
              <a:lnSpc>
                <a:spcPct val="115000"/>
              </a:lnSpc>
              <a:spcBef>
                <a:spcPts val="1600"/>
              </a:spcBef>
              <a:spcAft>
                <a:spcPts val="0"/>
              </a:spcAft>
              <a:buSzPts val="1800"/>
              <a:buChar char="●"/>
            </a:pPr>
            <a:r>
              <a:rPr lang="en-US"/>
              <a:t>Scaling Analysis:</a:t>
            </a:r>
            <a:endParaRPr/>
          </a:p>
          <a:p>
            <a:pPr indent="0" lvl="0" marL="0" rtl="0" algn="l">
              <a:lnSpc>
                <a:spcPct val="115000"/>
              </a:lnSpc>
              <a:spcBef>
                <a:spcPts val="1600"/>
              </a:spcBef>
              <a:spcAft>
                <a:spcPts val="0"/>
              </a:spcAft>
              <a:buNone/>
            </a:pPr>
            <a:r>
              <a:t/>
            </a:r>
            <a:endParaRPr/>
          </a:p>
        </p:txBody>
      </p:sp>
      <p:sp>
        <p:nvSpPr>
          <p:cNvPr id="119" name="Google Shape;1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r>
              <a:rPr lang="en-US"/>
              <a:t>6</a:t>
            </a:r>
            <a:endParaRPr/>
          </a:p>
        </p:txBody>
      </p:sp>
      <p:pic>
        <p:nvPicPr>
          <p:cNvPr id="120" name="Google Shape;120;p3"/>
          <p:cNvPicPr preferRelativeResize="0"/>
          <p:nvPr/>
        </p:nvPicPr>
        <p:blipFill>
          <a:blip r:embed="rId3">
            <a:alphaModFix/>
          </a:blip>
          <a:stretch>
            <a:fillRect/>
          </a:stretch>
        </p:blipFill>
        <p:spPr>
          <a:xfrm>
            <a:off x="1079875" y="1840425"/>
            <a:ext cx="1731855" cy="393600"/>
          </a:xfrm>
          <a:prstGeom prst="rect">
            <a:avLst/>
          </a:prstGeom>
          <a:noFill/>
          <a:ln>
            <a:noFill/>
          </a:ln>
        </p:spPr>
      </p:pic>
      <p:pic>
        <p:nvPicPr>
          <p:cNvPr id="121" name="Google Shape;121;p3"/>
          <p:cNvPicPr preferRelativeResize="0"/>
          <p:nvPr/>
        </p:nvPicPr>
        <p:blipFill>
          <a:blip r:embed="rId4">
            <a:alphaModFix/>
          </a:blip>
          <a:stretch>
            <a:fillRect/>
          </a:stretch>
        </p:blipFill>
        <p:spPr>
          <a:xfrm>
            <a:off x="1030900" y="2684568"/>
            <a:ext cx="1731850" cy="381717"/>
          </a:xfrm>
          <a:prstGeom prst="rect">
            <a:avLst/>
          </a:prstGeom>
          <a:noFill/>
          <a:ln>
            <a:noFill/>
          </a:ln>
        </p:spPr>
      </p:pic>
      <p:pic>
        <p:nvPicPr>
          <p:cNvPr id="122" name="Google Shape;122;p3"/>
          <p:cNvPicPr preferRelativeResize="0"/>
          <p:nvPr/>
        </p:nvPicPr>
        <p:blipFill>
          <a:blip r:embed="rId5">
            <a:alphaModFix/>
          </a:blip>
          <a:stretch>
            <a:fillRect/>
          </a:stretch>
        </p:blipFill>
        <p:spPr>
          <a:xfrm>
            <a:off x="982925" y="3844223"/>
            <a:ext cx="2688357" cy="393600"/>
          </a:xfrm>
          <a:prstGeom prst="rect">
            <a:avLst/>
          </a:prstGeom>
          <a:noFill/>
          <a:ln>
            <a:noFill/>
          </a:ln>
        </p:spPr>
      </p:pic>
      <p:pic>
        <p:nvPicPr>
          <p:cNvPr id="123" name="Google Shape;123;p3"/>
          <p:cNvPicPr preferRelativeResize="0"/>
          <p:nvPr/>
        </p:nvPicPr>
        <p:blipFill>
          <a:blip r:embed="rId6">
            <a:alphaModFix/>
          </a:blip>
          <a:stretch>
            <a:fillRect/>
          </a:stretch>
        </p:blipFill>
        <p:spPr>
          <a:xfrm>
            <a:off x="1135399" y="4432925"/>
            <a:ext cx="1034845" cy="381700"/>
          </a:xfrm>
          <a:prstGeom prst="rect">
            <a:avLst/>
          </a:prstGeom>
          <a:noFill/>
          <a:ln>
            <a:noFill/>
          </a:ln>
        </p:spPr>
      </p:pic>
      <p:pic>
        <p:nvPicPr>
          <p:cNvPr id="124" name="Google Shape;124;p3"/>
          <p:cNvPicPr preferRelativeResize="0"/>
          <p:nvPr/>
        </p:nvPicPr>
        <p:blipFill>
          <a:blip r:embed="rId7">
            <a:alphaModFix/>
          </a:blip>
          <a:stretch>
            <a:fillRect/>
          </a:stretch>
        </p:blipFill>
        <p:spPr>
          <a:xfrm>
            <a:off x="3152175" y="2678627"/>
            <a:ext cx="787115" cy="393600"/>
          </a:xfrm>
          <a:prstGeom prst="rect">
            <a:avLst/>
          </a:prstGeom>
          <a:noFill/>
          <a:ln>
            <a:noFill/>
          </a:ln>
        </p:spPr>
      </p:pic>
      <p:sp>
        <p:nvSpPr>
          <p:cNvPr id="125" name="Google Shape;125;p3"/>
          <p:cNvSpPr/>
          <p:nvPr/>
        </p:nvSpPr>
        <p:spPr>
          <a:xfrm>
            <a:off x="1004600" y="1788750"/>
            <a:ext cx="1887000" cy="52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6" name="Google Shape;126;p3"/>
          <p:cNvSpPr/>
          <p:nvPr/>
        </p:nvSpPr>
        <p:spPr>
          <a:xfrm>
            <a:off x="827550" y="2638225"/>
            <a:ext cx="3151500" cy="52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7" name="Google Shape;127;p3"/>
          <p:cNvSpPr/>
          <p:nvPr/>
        </p:nvSpPr>
        <p:spPr>
          <a:xfrm>
            <a:off x="5107325" y="4189800"/>
            <a:ext cx="3542400" cy="7872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8" name="Google Shape;128;p3"/>
          <p:cNvSpPr/>
          <p:nvPr/>
        </p:nvSpPr>
        <p:spPr>
          <a:xfrm>
            <a:off x="6802900" y="1843225"/>
            <a:ext cx="90900" cy="2604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129" name="Google Shape;129;p3"/>
          <p:cNvCxnSpPr/>
          <p:nvPr/>
        </p:nvCxnSpPr>
        <p:spPr>
          <a:xfrm>
            <a:off x="6560675" y="1888650"/>
            <a:ext cx="0" cy="2528100"/>
          </a:xfrm>
          <a:prstGeom prst="straightConnector1">
            <a:avLst/>
          </a:prstGeom>
          <a:noFill/>
          <a:ln cap="flat" cmpd="sng" w="9525">
            <a:solidFill>
              <a:schemeClr val="dk1"/>
            </a:solidFill>
            <a:prstDash val="solid"/>
            <a:round/>
            <a:headEnd len="med" w="med" type="stealth"/>
            <a:tailEnd len="med" w="med" type="stealth"/>
          </a:ln>
        </p:spPr>
      </p:cxnSp>
      <p:sp>
        <p:nvSpPr>
          <p:cNvPr id="130" name="Google Shape;130;p3"/>
          <p:cNvSpPr txBox="1"/>
          <p:nvPr/>
        </p:nvSpPr>
        <p:spPr>
          <a:xfrm>
            <a:off x="6182075" y="2781625"/>
            <a:ext cx="378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Open Sans"/>
                <a:ea typeface="Open Sans"/>
                <a:cs typeface="Open Sans"/>
                <a:sym typeface="Open Sans"/>
              </a:rPr>
              <a:t>H</a:t>
            </a:r>
            <a:endParaRPr sz="1800">
              <a:solidFill>
                <a:schemeClr val="dk1"/>
              </a:solidFill>
              <a:latin typeface="Open Sans"/>
              <a:ea typeface="Open Sans"/>
              <a:cs typeface="Open Sans"/>
              <a:sym typeface="Open Sans"/>
            </a:endParaRPr>
          </a:p>
        </p:txBody>
      </p:sp>
      <p:sp>
        <p:nvSpPr>
          <p:cNvPr id="131" name="Google Shape;131;p3"/>
          <p:cNvSpPr txBox="1"/>
          <p:nvPr/>
        </p:nvSpPr>
        <p:spPr>
          <a:xfrm>
            <a:off x="5075825" y="4386600"/>
            <a:ext cx="2591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Open Sans"/>
                <a:ea typeface="Open Sans"/>
                <a:cs typeface="Open Sans"/>
                <a:sym typeface="Open Sans"/>
              </a:rPr>
              <a:t>Sodium concentration: c</a:t>
            </a:r>
            <a:r>
              <a:rPr baseline="30000" lang="en-US" sz="1000">
                <a:solidFill>
                  <a:schemeClr val="dk1"/>
                </a:solidFill>
                <a:latin typeface="Open Sans"/>
                <a:ea typeface="Open Sans"/>
                <a:cs typeface="Open Sans"/>
                <a:sym typeface="Open Sans"/>
              </a:rPr>
              <a:t>0</a:t>
            </a:r>
            <a:r>
              <a:rPr baseline="-25000" lang="en-US" sz="1000">
                <a:solidFill>
                  <a:schemeClr val="dk1"/>
                </a:solidFill>
                <a:latin typeface="Open Sans"/>
                <a:ea typeface="Open Sans"/>
                <a:cs typeface="Open Sans"/>
                <a:sym typeface="Open Sans"/>
              </a:rPr>
              <a:t>Na</a:t>
            </a:r>
            <a:r>
              <a:rPr lang="en-US" sz="1000">
                <a:solidFill>
                  <a:schemeClr val="dk1"/>
                </a:solidFill>
                <a:latin typeface="Open Sans"/>
                <a:ea typeface="Open Sans"/>
                <a:cs typeface="Open Sans"/>
                <a:sym typeface="Open Sans"/>
              </a:rPr>
              <a:t> </a:t>
            </a:r>
            <a:endParaRPr sz="1000">
              <a:solidFill>
                <a:schemeClr val="dk1"/>
              </a:solidFill>
              <a:latin typeface="Open Sans"/>
              <a:ea typeface="Open Sans"/>
              <a:cs typeface="Open Sans"/>
              <a:sym typeface="Open Sans"/>
            </a:endParaRPr>
          </a:p>
        </p:txBody>
      </p:sp>
      <p:sp>
        <p:nvSpPr>
          <p:cNvPr id="132" name="Google Shape;132;p3"/>
          <p:cNvSpPr txBox="1"/>
          <p:nvPr/>
        </p:nvSpPr>
        <p:spPr>
          <a:xfrm>
            <a:off x="5107325" y="4655425"/>
            <a:ext cx="2591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Open Sans"/>
                <a:ea typeface="Open Sans"/>
                <a:cs typeface="Open Sans"/>
                <a:sym typeface="Open Sans"/>
              </a:rPr>
              <a:t>Lithium</a:t>
            </a:r>
            <a:r>
              <a:rPr lang="en-US" sz="1000">
                <a:solidFill>
                  <a:schemeClr val="dk1"/>
                </a:solidFill>
                <a:latin typeface="Open Sans"/>
                <a:ea typeface="Open Sans"/>
                <a:cs typeface="Open Sans"/>
                <a:sym typeface="Open Sans"/>
              </a:rPr>
              <a:t> concentration: c</a:t>
            </a:r>
            <a:r>
              <a:rPr baseline="30000" lang="en-US" sz="1000">
                <a:solidFill>
                  <a:schemeClr val="dk1"/>
                </a:solidFill>
                <a:latin typeface="Open Sans"/>
                <a:ea typeface="Open Sans"/>
                <a:cs typeface="Open Sans"/>
                <a:sym typeface="Open Sans"/>
              </a:rPr>
              <a:t>0</a:t>
            </a:r>
            <a:r>
              <a:rPr baseline="-25000" lang="en-US" sz="1000">
                <a:solidFill>
                  <a:schemeClr val="dk1"/>
                </a:solidFill>
                <a:latin typeface="Open Sans"/>
                <a:ea typeface="Open Sans"/>
                <a:cs typeface="Open Sans"/>
                <a:sym typeface="Open Sans"/>
              </a:rPr>
              <a:t>Li</a:t>
            </a:r>
            <a:r>
              <a:rPr lang="en-US" sz="1000">
                <a:solidFill>
                  <a:schemeClr val="dk1"/>
                </a:solidFill>
                <a:latin typeface="Open Sans"/>
                <a:ea typeface="Open Sans"/>
                <a:cs typeface="Open Sans"/>
                <a:sym typeface="Open Sans"/>
              </a:rPr>
              <a:t> </a:t>
            </a:r>
            <a:endParaRPr sz="1000">
              <a:solidFill>
                <a:schemeClr val="dk1"/>
              </a:solidFill>
              <a:latin typeface="Open Sans"/>
              <a:ea typeface="Open Sans"/>
              <a:cs typeface="Open Sans"/>
              <a:sym typeface="Open Sans"/>
            </a:endParaRPr>
          </a:p>
        </p:txBody>
      </p:sp>
      <p:sp>
        <p:nvSpPr>
          <p:cNvPr id="133" name="Google Shape;133;p3"/>
          <p:cNvSpPr/>
          <p:nvPr/>
        </p:nvSpPr>
        <p:spPr>
          <a:xfrm>
            <a:off x="998250" y="3777025"/>
            <a:ext cx="2810100" cy="528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4" name="Google Shape;134;p3"/>
          <p:cNvSpPr/>
          <p:nvPr/>
        </p:nvSpPr>
        <p:spPr>
          <a:xfrm>
            <a:off x="6868200" y="1729975"/>
            <a:ext cx="279200" cy="117575"/>
          </a:xfrm>
          <a:custGeom>
            <a:rect b="b" l="l" r="r" t="t"/>
            <a:pathLst>
              <a:path extrusionOk="0" h="4703" w="11168">
                <a:moveTo>
                  <a:pt x="0" y="4703"/>
                </a:moveTo>
                <a:cubicBezTo>
                  <a:pt x="1275" y="870"/>
                  <a:pt x="7129" y="0"/>
                  <a:pt x="11168" y="0"/>
                </a:cubicBezTo>
              </a:path>
            </a:pathLst>
          </a:custGeom>
          <a:noFill/>
          <a:ln cap="flat" cmpd="sng" w="28575">
            <a:solidFill>
              <a:srgbClr val="FF0000"/>
            </a:solidFill>
            <a:prstDash val="solid"/>
            <a:round/>
            <a:headEnd len="med" w="med" type="none"/>
            <a:tailEnd len="med" w="med" type="stealth"/>
          </a:ln>
        </p:spPr>
      </p:sp>
      <p:sp>
        <p:nvSpPr>
          <p:cNvPr id="135" name="Google Shape;135;p3"/>
          <p:cNvSpPr txBox="1"/>
          <p:nvPr/>
        </p:nvSpPr>
        <p:spPr>
          <a:xfrm>
            <a:off x="7136025" y="1591963"/>
            <a:ext cx="2591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Open Sans"/>
                <a:ea typeface="Open Sans"/>
                <a:cs typeface="Open Sans"/>
                <a:sym typeface="Open Sans"/>
              </a:rPr>
              <a:t>Natural Outflow</a:t>
            </a:r>
            <a:endParaRPr sz="1000">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6b441b240b_0_1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Model Results </a:t>
            </a:r>
            <a:endParaRPr/>
          </a:p>
        </p:txBody>
      </p:sp>
      <p:sp>
        <p:nvSpPr>
          <p:cNvPr id="141" name="Google Shape;141;g26b441b240b_0_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r>
              <a:rPr lang="en-US"/>
              <a:t>7</a:t>
            </a:r>
            <a:endParaRPr/>
          </a:p>
        </p:txBody>
      </p:sp>
      <p:pic>
        <p:nvPicPr>
          <p:cNvPr id="142" name="Google Shape;142;g26b441b240b_0_11"/>
          <p:cNvPicPr preferRelativeResize="0"/>
          <p:nvPr/>
        </p:nvPicPr>
        <p:blipFill>
          <a:blip r:embed="rId3">
            <a:alphaModFix/>
          </a:blip>
          <a:stretch>
            <a:fillRect/>
          </a:stretch>
        </p:blipFill>
        <p:spPr>
          <a:xfrm>
            <a:off x="311700" y="1150825"/>
            <a:ext cx="2148725" cy="3306549"/>
          </a:xfrm>
          <a:prstGeom prst="rect">
            <a:avLst/>
          </a:prstGeom>
          <a:noFill/>
          <a:ln>
            <a:noFill/>
          </a:ln>
        </p:spPr>
      </p:pic>
      <p:pic>
        <p:nvPicPr>
          <p:cNvPr id="143" name="Google Shape;143;g26b441b240b_0_11"/>
          <p:cNvPicPr preferRelativeResize="0"/>
          <p:nvPr/>
        </p:nvPicPr>
        <p:blipFill rotWithShape="1">
          <a:blip r:embed="rId4">
            <a:alphaModFix/>
          </a:blip>
          <a:srcRect b="0" l="41806" r="0" t="47117"/>
          <a:stretch/>
        </p:blipFill>
        <p:spPr>
          <a:xfrm>
            <a:off x="5894800" y="1147225"/>
            <a:ext cx="2755900" cy="3421650"/>
          </a:xfrm>
          <a:prstGeom prst="rect">
            <a:avLst/>
          </a:prstGeom>
          <a:noFill/>
          <a:ln>
            <a:noFill/>
          </a:ln>
        </p:spPr>
      </p:pic>
      <p:pic>
        <p:nvPicPr>
          <p:cNvPr id="144" name="Google Shape;144;g26b441b240b_0_11"/>
          <p:cNvPicPr preferRelativeResize="0"/>
          <p:nvPr/>
        </p:nvPicPr>
        <p:blipFill>
          <a:blip r:embed="rId5">
            <a:alphaModFix/>
          </a:blip>
          <a:stretch>
            <a:fillRect/>
          </a:stretch>
        </p:blipFill>
        <p:spPr>
          <a:xfrm>
            <a:off x="2916825" y="1186500"/>
            <a:ext cx="2265100" cy="3306547"/>
          </a:xfrm>
          <a:prstGeom prst="rect">
            <a:avLst/>
          </a:prstGeom>
          <a:noFill/>
          <a:ln>
            <a:noFill/>
          </a:ln>
        </p:spPr>
      </p:pic>
      <p:sp>
        <p:nvSpPr>
          <p:cNvPr id="145" name="Google Shape;145;g26b441b240b_0_11"/>
          <p:cNvSpPr txBox="1"/>
          <p:nvPr/>
        </p:nvSpPr>
        <p:spPr>
          <a:xfrm>
            <a:off x="6234950" y="4329450"/>
            <a:ext cx="292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46" name="Google Shape;146;g26b441b240b_0_11"/>
          <p:cNvSpPr txBox="1"/>
          <p:nvPr/>
        </p:nvSpPr>
        <p:spPr>
          <a:xfrm>
            <a:off x="5899950" y="4501225"/>
            <a:ext cx="2572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Open Sans"/>
                <a:ea typeface="Open Sans"/>
                <a:cs typeface="Open Sans"/>
                <a:sym typeface="Open Sans"/>
              </a:rPr>
              <a:t>Results from Chen et al. 2023</a:t>
            </a:r>
            <a:endParaRPr sz="1200">
              <a:solidFill>
                <a:schemeClr val="dk1"/>
              </a:solidFill>
              <a:latin typeface="Open Sans"/>
              <a:ea typeface="Open Sans"/>
              <a:cs typeface="Open Sans"/>
              <a:sym typeface="Open Sans"/>
            </a:endParaRPr>
          </a:p>
        </p:txBody>
      </p:sp>
      <p:sp>
        <p:nvSpPr>
          <p:cNvPr id="147" name="Google Shape;147;g26b441b240b_0_11"/>
          <p:cNvSpPr txBox="1"/>
          <p:nvPr/>
        </p:nvSpPr>
        <p:spPr>
          <a:xfrm>
            <a:off x="5772750" y="4798525"/>
            <a:ext cx="3000000" cy="28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00">
                <a:solidFill>
                  <a:srgbClr val="222222"/>
                </a:solidFill>
                <a:highlight>
                  <a:srgbClr val="FFFFFF"/>
                </a:highlight>
                <a:latin typeface="Roboto"/>
                <a:ea typeface="Roboto"/>
                <a:cs typeface="Roboto"/>
                <a:sym typeface="Roboto"/>
              </a:rPr>
              <a:t>Chen, X., Yang, M., Zheng, S. </a:t>
            </a:r>
            <a:r>
              <a:rPr i="1" lang="en-US" sz="300">
                <a:solidFill>
                  <a:srgbClr val="222222"/>
                </a:solidFill>
                <a:highlight>
                  <a:srgbClr val="FFFFFF"/>
                </a:highlight>
                <a:latin typeface="Roboto"/>
                <a:ea typeface="Roboto"/>
                <a:cs typeface="Roboto"/>
                <a:sym typeface="Roboto"/>
              </a:rPr>
              <a:t>et al.</a:t>
            </a:r>
            <a:r>
              <a:rPr lang="en-US" sz="300">
                <a:solidFill>
                  <a:srgbClr val="222222"/>
                </a:solidFill>
                <a:highlight>
                  <a:srgbClr val="FFFFFF"/>
                </a:highlight>
                <a:latin typeface="Roboto"/>
                <a:ea typeface="Roboto"/>
                <a:cs typeface="Roboto"/>
                <a:sym typeface="Roboto"/>
              </a:rPr>
              <a:t> Spatially separated crystallization for selective lithium extraction from saline water. </a:t>
            </a:r>
            <a:r>
              <a:rPr i="1" lang="en-US" sz="300">
                <a:solidFill>
                  <a:srgbClr val="222222"/>
                </a:solidFill>
                <a:highlight>
                  <a:srgbClr val="FFFFFF"/>
                </a:highlight>
                <a:latin typeface="Roboto"/>
                <a:ea typeface="Roboto"/>
                <a:cs typeface="Roboto"/>
                <a:sym typeface="Roboto"/>
              </a:rPr>
              <a:t>Nat Water</a:t>
            </a:r>
            <a:r>
              <a:rPr lang="en-US" sz="300">
                <a:solidFill>
                  <a:srgbClr val="222222"/>
                </a:solidFill>
                <a:highlight>
                  <a:srgbClr val="FFFFFF"/>
                </a:highlight>
                <a:latin typeface="Roboto"/>
                <a:ea typeface="Roboto"/>
                <a:cs typeface="Roboto"/>
                <a:sym typeface="Roboto"/>
              </a:rPr>
              <a:t> 1, 808–817 (2023). https://doi.org/10.1038/s44221-023-00131-3</a:t>
            </a:r>
            <a:endParaRPr sz="300">
              <a:solidFill>
                <a:schemeClr val="dk1"/>
              </a:solidFill>
              <a:latin typeface="Roboto"/>
              <a:ea typeface="Roboto"/>
              <a:cs typeface="Roboto"/>
              <a:sym typeface="Roboto"/>
            </a:endParaRPr>
          </a:p>
        </p:txBody>
      </p:sp>
      <p:sp>
        <p:nvSpPr>
          <p:cNvPr id="148" name="Google Shape;148;g26b441b240b_0_11"/>
          <p:cNvSpPr txBox="1"/>
          <p:nvPr/>
        </p:nvSpPr>
        <p:spPr>
          <a:xfrm>
            <a:off x="2138975" y="4501225"/>
            <a:ext cx="11322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Open Sans"/>
                <a:ea typeface="Open Sans"/>
                <a:cs typeface="Open Sans"/>
                <a:sym typeface="Open Sans"/>
              </a:rPr>
              <a:t>Our Results </a:t>
            </a:r>
            <a:endParaRPr sz="1200">
              <a:solidFill>
                <a:schemeClr val="dk1"/>
              </a:solidFill>
              <a:latin typeface="Open Sans"/>
              <a:ea typeface="Open Sans"/>
              <a:cs typeface="Open Sans"/>
              <a:sym typeface="Open Sans"/>
            </a:endParaRPr>
          </a:p>
        </p:txBody>
      </p:sp>
      <p:sp>
        <p:nvSpPr>
          <p:cNvPr id="149" name="Google Shape;149;g26b441b240b_0_11"/>
          <p:cNvSpPr/>
          <p:nvPr/>
        </p:nvSpPr>
        <p:spPr>
          <a:xfrm>
            <a:off x="4146175" y="4312950"/>
            <a:ext cx="140400" cy="82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6b441b240b_0_9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Limitations of Model</a:t>
            </a:r>
            <a:endParaRPr/>
          </a:p>
        </p:txBody>
      </p:sp>
      <p:sp>
        <p:nvSpPr>
          <p:cNvPr id="155" name="Google Shape;155;g26b441b240b_0_94"/>
          <p:cNvSpPr txBox="1"/>
          <p:nvPr>
            <p:ph idx="1" type="body"/>
          </p:nvPr>
        </p:nvSpPr>
        <p:spPr>
          <a:xfrm>
            <a:off x="311700" y="1225225"/>
            <a:ext cx="46353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Does not factor in </a:t>
            </a:r>
            <a:r>
              <a:rPr lang="en-US"/>
              <a:t>crystallization of ionic species</a:t>
            </a:r>
            <a:endParaRPr/>
          </a:p>
          <a:p>
            <a:pPr indent="-342900" lvl="0" marL="457200" rtl="0" algn="l">
              <a:spcBef>
                <a:spcPts val="0"/>
              </a:spcBef>
              <a:spcAft>
                <a:spcPts val="0"/>
              </a:spcAft>
              <a:buSzPts val="1800"/>
              <a:buChar char="●"/>
            </a:pPr>
            <a:r>
              <a:rPr lang="en-US"/>
              <a:t>In radial direction, Na crystallizes on the outside while Li concentrates </a:t>
            </a:r>
            <a:r>
              <a:rPr lang="en-US"/>
              <a:t>towards</a:t>
            </a:r>
            <a:r>
              <a:rPr lang="en-US"/>
              <a:t> the center </a:t>
            </a:r>
            <a:endParaRPr/>
          </a:p>
        </p:txBody>
      </p:sp>
      <p:sp>
        <p:nvSpPr>
          <p:cNvPr id="156" name="Google Shape;156;g26b441b240b_0_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r>
              <a:rPr lang="en-US"/>
              <a:t>8</a:t>
            </a:r>
            <a:endParaRPr/>
          </a:p>
        </p:txBody>
      </p:sp>
      <p:pic>
        <p:nvPicPr>
          <p:cNvPr id="157" name="Google Shape;157;g26b441b240b_0_94"/>
          <p:cNvPicPr preferRelativeResize="0"/>
          <p:nvPr/>
        </p:nvPicPr>
        <p:blipFill>
          <a:blip r:embed="rId3">
            <a:alphaModFix/>
          </a:blip>
          <a:stretch>
            <a:fillRect/>
          </a:stretch>
        </p:blipFill>
        <p:spPr>
          <a:xfrm>
            <a:off x="4947000" y="1333750"/>
            <a:ext cx="3837325" cy="2834575"/>
          </a:xfrm>
          <a:prstGeom prst="rect">
            <a:avLst/>
          </a:prstGeom>
          <a:noFill/>
          <a:ln>
            <a:noFill/>
          </a:ln>
        </p:spPr>
      </p:pic>
      <p:sp>
        <p:nvSpPr>
          <p:cNvPr id="158" name="Google Shape;158;g26b441b240b_0_94"/>
          <p:cNvSpPr txBox="1"/>
          <p:nvPr/>
        </p:nvSpPr>
        <p:spPr>
          <a:xfrm>
            <a:off x="5087350" y="4246900"/>
            <a:ext cx="3723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Open Sans"/>
                <a:ea typeface="Open Sans"/>
                <a:cs typeface="Open Sans"/>
                <a:sym typeface="Open Sans"/>
              </a:rPr>
              <a:t>Spatial mapping of Na and Li crystallization across porous strings</a:t>
            </a:r>
            <a:endParaRPr sz="1200">
              <a:solidFill>
                <a:schemeClr val="dk1"/>
              </a:solidFill>
              <a:latin typeface="Open Sans"/>
              <a:ea typeface="Open Sans"/>
              <a:cs typeface="Open Sans"/>
              <a:sym typeface="Open Sans"/>
            </a:endParaRPr>
          </a:p>
        </p:txBody>
      </p:sp>
      <p:sp>
        <p:nvSpPr>
          <p:cNvPr id="159" name="Google Shape;159;g26b441b240b_0_94"/>
          <p:cNvSpPr txBox="1"/>
          <p:nvPr/>
        </p:nvSpPr>
        <p:spPr>
          <a:xfrm>
            <a:off x="5772750" y="4798525"/>
            <a:ext cx="3000000" cy="28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00">
                <a:solidFill>
                  <a:srgbClr val="222222"/>
                </a:solidFill>
                <a:highlight>
                  <a:srgbClr val="FFFFFF"/>
                </a:highlight>
                <a:latin typeface="Roboto"/>
                <a:ea typeface="Roboto"/>
                <a:cs typeface="Roboto"/>
                <a:sym typeface="Roboto"/>
              </a:rPr>
              <a:t>Chen, X., Yang, M., Zheng, S. </a:t>
            </a:r>
            <a:r>
              <a:rPr i="1" lang="en-US" sz="300">
                <a:solidFill>
                  <a:srgbClr val="222222"/>
                </a:solidFill>
                <a:highlight>
                  <a:srgbClr val="FFFFFF"/>
                </a:highlight>
                <a:latin typeface="Roboto"/>
                <a:ea typeface="Roboto"/>
                <a:cs typeface="Roboto"/>
                <a:sym typeface="Roboto"/>
              </a:rPr>
              <a:t>et al.</a:t>
            </a:r>
            <a:r>
              <a:rPr lang="en-US" sz="300">
                <a:solidFill>
                  <a:srgbClr val="222222"/>
                </a:solidFill>
                <a:highlight>
                  <a:srgbClr val="FFFFFF"/>
                </a:highlight>
                <a:latin typeface="Roboto"/>
                <a:ea typeface="Roboto"/>
                <a:cs typeface="Roboto"/>
                <a:sym typeface="Roboto"/>
              </a:rPr>
              <a:t> Spatially separated crystallization for selective lithium extraction from saline water. </a:t>
            </a:r>
            <a:r>
              <a:rPr i="1" lang="en-US" sz="300">
                <a:solidFill>
                  <a:srgbClr val="222222"/>
                </a:solidFill>
                <a:highlight>
                  <a:srgbClr val="FFFFFF"/>
                </a:highlight>
                <a:latin typeface="Roboto"/>
                <a:ea typeface="Roboto"/>
                <a:cs typeface="Roboto"/>
                <a:sym typeface="Roboto"/>
              </a:rPr>
              <a:t>Nat Water</a:t>
            </a:r>
            <a:r>
              <a:rPr lang="en-US" sz="300">
                <a:solidFill>
                  <a:srgbClr val="222222"/>
                </a:solidFill>
                <a:highlight>
                  <a:srgbClr val="FFFFFF"/>
                </a:highlight>
                <a:latin typeface="Roboto"/>
                <a:ea typeface="Roboto"/>
                <a:cs typeface="Roboto"/>
                <a:sym typeface="Roboto"/>
              </a:rPr>
              <a:t> 1, 808–817 (2023). https://doi.org/10.1038/s44221-023-00131-3</a:t>
            </a:r>
            <a:endParaRPr sz="3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Avi Patel</dc:creator>
</cp:coreProperties>
</file>